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handoutMasterIdLst>
    <p:handoutMasterId r:id="rId25"/>
  </p:handoutMasterIdLst>
  <p:sldIdLst>
    <p:sldId id="4598" r:id="rId3"/>
    <p:sldId id="4599" r:id="rId4"/>
    <p:sldId id="356" r:id="rId5"/>
    <p:sldId id="4609" r:id="rId6"/>
    <p:sldId id="4600" r:id="rId7"/>
    <p:sldId id="4601" r:id="rId8"/>
    <p:sldId id="4602" r:id="rId9"/>
    <p:sldId id="4592" r:id="rId10"/>
    <p:sldId id="4603" r:id="rId11"/>
    <p:sldId id="4595" r:id="rId12"/>
    <p:sldId id="4606" r:id="rId13"/>
    <p:sldId id="4604" r:id="rId14"/>
    <p:sldId id="4533" r:id="rId15"/>
    <p:sldId id="4605" r:id="rId16"/>
    <p:sldId id="4610" r:id="rId17"/>
    <p:sldId id="4597" r:id="rId18"/>
    <p:sldId id="4615" r:id="rId19"/>
    <p:sldId id="3220" r:id="rId20"/>
    <p:sldId id="4611" r:id="rId21"/>
    <p:sldId id="4607" r:id="rId22"/>
    <p:sldId id="4608"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B19"/>
    <a:srgbClr val="005E70"/>
    <a:srgbClr val="298F9C"/>
    <a:srgbClr val="339C9C"/>
    <a:srgbClr val="113A73"/>
    <a:srgbClr val="71B527"/>
    <a:srgbClr val="002596"/>
    <a:srgbClr val="60C199"/>
    <a:srgbClr val="0099A8"/>
    <a:srgbClr val="8EB5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F4D1EA-22FF-4ADF-B477-02C2E02EDCE4}" v="29" dt="2023-05-10T21:13:37.521"/>
    <p1510:client id="{729FB948-8952-425C-9575-C7A10790E4CA}" v="66" dt="2023-04-24T15:21:29.146"/>
    <p1510:client id="{82F77979-B05D-4EA2-829E-7A6B3723499A}" v="596" dt="2023-05-10T18:15:19.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770" y="9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F040F-08F0-4D10-A376-11120CE55B1F}"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E860BE0E-04DE-448D-8BA5-A71FE2398E33}">
      <dgm:prSet custT="1"/>
      <dgm:spPr>
        <a:solidFill>
          <a:srgbClr val="339C9C"/>
        </a:solidFill>
      </dgm:spPr>
      <dgm:t>
        <a:bodyPr/>
        <a:lstStyle/>
        <a:p>
          <a:r>
            <a:rPr lang="en-US" sz="1800" dirty="0"/>
            <a:t>MH affects people during prime working years and  family members too.</a:t>
          </a:r>
        </a:p>
      </dgm:t>
    </dgm:pt>
    <dgm:pt modelId="{2D2DC326-948D-4E7D-A4D3-85EAE788596F}" type="parTrans" cxnId="{1032DBF6-8371-47CF-A2E3-5BF5AF65E363}">
      <dgm:prSet/>
      <dgm:spPr/>
      <dgm:t>
        <a:bodyPr/>
        <a:lstStyle/>
        <a:p>
          <a:endParaRPr lang="en-US"/>
        </a:p>
      </dgm:t>
    </dgm:pt>
    <dgm:pt modelId="{8F3DBDA1-873F-4935-BDCA-C817EB522A35}" type="sibTrans" cxnId="{1032DBF6-8371-47CF-A2E3-5BF5AF65E363}">
      <dgm:prSet/>
      <dgm:spPr/>
      <dgm:t>
        <a:bodyPr/>
        <a:lstStyle/>
        <a:p>
          <a:endParaRPr lang="en-US"/>
        </a:p>
      </dgm:t>
    </dgm:pt>
    <dgm:pt modelId="{9D870603-E8B0-4C23-B07F-328D4128A030}">
      <dgm:prSet custT="1"/>
      <dgm:spPr>
        <a:solidFill>
          <a:srgbClr val="339C9C"/>
        </a:solidFill>
      </dgm:spPr>
      <dgm:t>
        <a:bodyPr/>
        <a:lstStyle/>
        <a:p>
          <a:r>
            <a:rPr lang="en-US" sz="1800" b="1" dirty="0"/>
            <a:t>1/2 </a:t>
          </a:r>
          <a:r>
            <a:rPr lang="en-US" sz="1800" dirty="0"/>
            <a:t>of adults with a SUD also have a co-occurring MH condition.</a:t>
          </a:r>
        </a:p>
      </dgm:t>
    </dgm:pt>
    <dgm:pt modelId="{D37770D3-2E29-408F-8296-229D7CA30A4F}" type="parTrans" cxnId="{E1BB0F85-146E-424A-ABF4-899C86A9D3B1}">
      <dgm:prSet/>
      <dgm:spPr/>
      <dgm:t>
        <a:bodyPr/>
        <a:lstStyle/>
        <a:p>
          <a:endParaRPr lang="en-US"/>
        </a:p>
      </dgm:t>
    </dgm:pt>
    <dgm:pt modelId="{4555611F-C5A0-4FDE-989C-ED9E46A8EA59}" type="sibTrans" cxnId="{E1BB0F85-146E-424A-ABF4-899C86A9D3B1}">
      <dgm:prSet/>
      <dgm:spPr/>
      <dgm:t>
        <a:bodyPr/>
        <a:lstStyle/>
        <a:p>
          <a:endParaRPr lang="en-US"/>
        </a:p>
      </dgm:t>
    </dgm:pt>
    <dgm:pt modelId="{36F2E592-E221-46EB-972D-98271AADDED4}">
      <dgm:prSet custT="1"/>
      <dgm:spPr>
        <a:solidFill>
          <a:srgbClr val="339C9C"/>
        </a:solidFill>
      </dgm:spPr>
      <dgm:t>
        <a:bodyPr/>
        <a:lstStyle/>
        <a:p>
          <a:r>
            <a:rPr lang="en-US" sz="1800" dirty="0"/>
            <a:t>People may delay MH care for </a:t>
          </a:r>
          <a:r>
            <a:rPr lang="en-US" sz="1800" b="1" dirty="0"/>
            <a:t>10+ years</a:t>
          </a:r>
          <a:r>
            <a:rPr lang="en-US" sz="1800" dirty="0"/>
            <a:t>, which can worsen conditions.</a:t>
          </a:r>
        </a:p>
      </dgm:t>
    </dgm:pt>
    <dgm:pt modelId="{88232FB1-ACD6-4C0E-A50C-43C1818D851A}" type="parTrans" cxnId="{9B5FF41F-4B8B-4646-A43B-F1BB915361F9}">
      <dgm:prSet/>
      <dgm:spPr/>
      <dgm:t>
        <a:bodyPr/>
        <a:lstStyle/>
        <a:p>
          <a:endParaRPr lang="en-US"/>
        </a:p>
      </dgm:t>
    </dgm:pt>
    <dgm:pt modelId="{0C64BA8C-56ED-4E96-868F-6E2FB247E1CB}" type="sibTrans" cxnId="{9B5FF41F-4B8B-4646-A43B-F1BB915361F9}">
      <dgm:prSet/>
      <dgm:spPr/>
      <dgm:t>
        <a:bodyPr/>
        <a:lstStyle/>
        <a:p>
          <a:endParaRPr lang="en-US"/>
        </a:p>
      </dgm:t>
    </dgm:pt>
    <dgm:pt modelId="{CE09956F-EBF5-47FA-847D-2B3912604E3A}">
      <dgm:prSet custT="1"/>
      <dgm:spPr>
        <a:solidFill>
          <a:srgbClr val="339C9C"/>
        </a:solidFill>
      </dgm:spPr>
      <dgm:t>
        <a:bodyPr/>
        <a:lstStyle/>
        <a:p>
          <a:r>
            <a:rPr lang="en-US" sz="1800" dirty="0"/>
            <a:t>Less than </a:t>
          </a:r>
          <a:r>
            <a:rPr lang="en-US" sz="1800" b="1" dirty="0"/>
            <a:t>1/2</a:t>
          </a:r>
          <a:r>
            <a:rPr lang="en-US" sz="1800" dirty="0"/>
            <a:t> of adults with a diagnosable MH condition receive treatment.</a:t>
          </a:r>
        </a:p>
      </dgm:t>
    </dgm:pt>
    <dgm:pt modelId="{EE6B3AF7-7819-4238-894E-A2A14ADB6017}" type="parTrans" cxnId="{16A891CE-57E8-4157-807A-179967E71E83}">
      <dgm:prSet/>
      <dgm:spPr/>
      <dgm:t>
        <a:bodyPr/>
        <a:lstStyle/>
        <a:p>
          <a:endParaRPr lang="en-US"/>
        </a:p>
      </dgm:t>
    </dgm:pt>
    <dgm:pt modelId="{881BD3F7-B3D3-4F0C-AB12-962FFB95BB18}" type="sibTrans" cxnId="{16A891CE-57E8-4157-807A-179967E71E83}">
      <dgm:prSet/>
      <dgm:spPr/>
      <dgm:t>
        <a:bodyPr/>
        <a:lstStyle/>
        <a:p>
          <a:endParaRPr lang="en-US"/>
        </a:p>
      </dgm:t>
    </dgm:pt>
    <dgm:pt modelId="{A5BF9584-5A59-4BDE-9D36-BAE5D125B024}" type="pres">
      <dgm:prSet presAssocID="{C09F040F-08F0-4D10-A376-11120CE55B1F}" presName="matrix" presStyleCnt="0">
        <dgm:presLayoutVars>
          <dgm:chMax val="1"/>
          <dgm:dir/>
          <dgm:resizeHandles val="exact"/>
        </dgm:presLayoutVars>
      </dgm:prSet>
      <dgm:spPr/>
    </dgm:pt>
    <dgm:pt modelId="{4EF153EF-CAA0-4CB6-9575-C8BFFA2A8407}" type="pres">
      <dgm:prSet presAssocID="{C09F040F-08F0-4D10-A376-11120CE55B1F}" presName="diamond" presStyleLbl="bgShp" presStyleIdx="0" presStyleCnt="1" custLinFactNeighborX="-778" custLinFactNeighborY="211"/>
      <dgm:spPr/>
    </dgm:pt>
    <dgm:pt modelId="{24ED872C-78C8-4DF2-A65C-B782B6C9D035}" type="pres">
      <dgm:prSet presAssocID="{C09F040F-08F0-4D10-A376-11120CE55B1F}" presName="quad1" presStyleLbl="node1" presStyleIdx="0" presStyleCnt="4">
        <dgm:presLayoutVars>
          <dgm:chMax val="0"/>
          <dgm:chPref val="0"/>
          <dgm:bulletEnabled val="1"/>
        </dgm:presLayoutVars>
      </dgm:prSet>
      <dgm:spPr/>
    </dgm:pt>
    <dgm:pt modelId="{CEEF89E9-422E-45A1-991E-BE7F5542DA39}" type="pres">
      <dgm:prSet presAssocID="{C09F040F-08F0-4D10-A376-11120CE55B1F}" presName="quad2" presStyleLbl="node1" presStyleIdx="1" presStyleCnt="4">
        <dgm:presLayoutVars>
          <dgm:chMax val="0"/>
          <dgm:chPref val="0"/>
          <dgm:bulletEnabled val="1"/>
        </dgm:presLayoutVars>
      </dgm:prSet>
      <dgm:spPr/>
    </dgm:pt>
    <dgm:pt modelId="{5E962592-608D-47FB-B316-189D0B46E595}" type="pres">
      <dgm:prSet presAssocID="{C09F040F-08F0-4D10-A376-11120CE55B1F}" presName="quad3" presStyleLbl="node1" presStyleIdx="2" presStyleCnt="4">
        <dgm:presLayoutVars>
          <dgm:chMax val="0"/>
          <dgm:chPref val="0"/>
          <dgm:bulletEnabled val="1"/>
        </dgm:presLayoutVars>
      </dgm:prSet>
      <dgm:spPr/>
    </dgm:pt>
    <dgm:pt modelId="{16F106F2-38FC-4D8A-B4C3-29C974734195}" type="pres">
      <dgm:prSet presAssocID="{C09F040F-08F0-4D10-A376-11120CE55B1F}" presName="quad4" presStyleLbl="node1" presStyleIdx="3" presStyleCnt="4">
        <dgm:presLayoutVars>
          <dgm:chMax val="0"/>
          <dgm:chPref val="0"/>
          <dgm:bulletEnabled val="1"/>
        </dgm:presLayoutVars>
      </dgm:prSet>
      <dgm:spPr/>
    </dgm:pt>
  </dgm:ptLst>
  <dgm:cxnLst>
    <dgm:cxn modelId="{9B5FF41F-4B8B-4646-A43B-F1BB915361F9}" srcId="{C09F040F-08F0-4D10-A376-11120CE55B1F}" destId="{36F2E592-E221-46EB-972D-98271AADDED4}" srcOrd="2" destOrd="0" parTransId="{88232FB1-ACD6-4C0E-A50C-43C1818D851A}" sibTransId="{0C64BA8C-56ED-4E96-868F-6E2FB247E1CB}"/>
    <dgm:cxn modelId="{8294FD3A-E0D2-46B9-B450-EEC9A1C57D45}" type="presOf" srcId="{36F2E592-E221-46EB-972D-98271AADDED4}" destId="{5E962592-608D-47FB-B316-189D0B46E595}" srcOrd="0" destOrd="0" presId="urn:microsoft.com/office/officeart/2005/8/layout/matrix3"/>
    <dgm:cxn modelId="{ED92BA5C-FA73-4800-81B7-9A54BD53E27B}" type="presOf" srcId="{E860BE0E-04DE-448D-8BA5-A71FE2398E33}" destId="{24ED872C-78C8-4DF2-A65C-B782B6C9D035}" srcOrd="0" destOrd="0" presId="urn:microsoft.com/office/officeart/2005/8/layout/matrix3"/>
    <dgm:cxn modelId="{E1BB0F85-146E-424A-ABF4-899C86A9D3B1}" srcId="{C09F040F-08F0-4D10-A376-11120CE55B1F}" destId="{9D870603-E8B0-4C23-B07F-328D4128A030}" srcOrd="1" destOrd="0" parTransId="{D37770D3-2E29-408F-8296-229D7CA30A4F}" sibTransId="{4555611F-C5A0-4FDE-989C-ED9E46A8EA59}"/>
    <dgm:cxn modelId="{B1CC9C87-82F4-4F49-B2CF-2902A755BA33}" type="presOf" srcId="{9D870603-E8B0-4C23-B07F-328D4128A030}" destId="{CEEF89E9-422E-45A1-991E-BE7F5542DA39}" srcOrd="0" destOrd="0" presId="urn:microsoft.com/office/officeart/2005/8/layout/matrix3"/>
    <dgm:cxn modelId="{CB6F05A5-25AD-4FB1-9D94-1C64AC50B0A3}" type="presOf" srcId="{C09F040F-08F0-4D10-A376-11120CE55B1F}" destId="{A5BF9584-5A59-4BDE-9D36-BAE5D125B024}" srcOrd="0" destOrd="0" presId="urn:microsoft.com/office/officeart/2005/8/layout/matrix3"/>
    <dgm:cxn modelId="{77426DCD-E565-4C6B-8F6B-1E494D83505C}" type="presOf" srcId="{CE09956F-EBF5-47FA-847D-2B3912604E3A}" destId="{16F106F2-38FC-4D8A-B4C3-29C974734195}" srcOrd="0" destOrd="0" presId="urn:microsoft.com/office/officeart/2005/8/layout/matrix3"/>
    <dgm:cxn modelId="{16A891CE-57E8-4157-807A-179967E71E83}" srcId="{C09F040F-08F0-4D10-A376-11120CE55B1F}" destId="{CE09956F-EBF5-47FA-847D-2B3912604E3A}" srcOrd="3" destOrd="0" parTransId="{EE6B3AF7-7819-4238-894E-A2A14ADB6017}" sibTransId="{881BD3F7-B3D3-4F0C-AB12-962FFB95BB18}"/>
    <dgm:cxn modelId="{1032DBF6-8371-47CF-A2E3-5BF5AF65E363}" srcId="{C09F040F-08F0-4D10-A376-11120CE55B1F}" destId="{E860BE0E-04DE-448D-8BA5-A71FE2398E33}" srcOrd="0" destOrd="0" parTransId="{2D2DC326-948D-4E7D-A4D3-85EAE788596F}" sibTransId="{8F3DBDA1-873F-4935-BDCA-C817EB522A35}"/>
    <dgm:cxn modelId="{1BE8265A-E5AF-4B79-BACB-7944B3B1B77F}" type="presParOf" srcId="{A5BF9584-5A59-4BDE-9D36-BAE5D125B024}" destId="{4EF153EF-CAA0-4CB6-9575-C8BFFA2A8407}" srcOrd="0" destOrd="0" presId="urn:microsoft.com/office/officeart/2005/8/layout/matrix3"/>
    <dgm:cxn modelId="{D2F353F6-F1DB-4AF6-A500-B952AEFE62A9}" type="presParOf" srcId="{A5BF9584-5A59-4BDE-9D36-BAE5D125B024}" destId="{24ED872C-78C8-4DF2-A65C-B782B6C9D035}" srcOrd="1" destOrd="0" presId="urn:microsoft.com/office/officeart/2005/8/layout/matrix3"/>
    <dgm:cxn modelId="{7DD5A69B-3456-40F1-9730-AD30D4DD8D36}" type="presParOf" srcId="{A5BF9584-5A59-4BDE-9D36-BAE5D125B024}" destId="{CEEF89E9-422E-45A1-991E-BE7F5542DA39}" srcOrd="2" destOrd="0" presId="urn:microsoft.com/office/officeart/2005/8/layout/matrix3"/>
    <dgm:cxn modelId="{DAAC3AF1-726C-4220-A95F-A7CF91B685CB}" type="presParOf" srcId="{A5BF9584-5A59-4BDE-9D36-BAE5D125B024}" destId="{5E962592-608D-47FB-B316-189D0B46E595}" srcOrd="3" destOrd="0" presId="urn:microsoft.com/office/officeart/2005/8/layout/matrix3"/>
    <dgm:cxn modelId="{9F24E5E6-3D90-4745-B9F7-18C6BAD0FCA2}" type="presParOf" srcId="{A5BF9584-5A59-4BDE-9D36-BAE5D125B024}" destId="{16F106F2-38FC-4D8A-B4C3-29C974734195}"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272444-4416-42BC-BED0-3E0CE2F853C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F613ED4C-4A4E-4FB3-A8F5-7F7218B190C8}">
      <dgm:prSet custT="1"/>
      <dgm:spPr>
        <a:xfrm>
          <a:off x="0" y="5039"/>
          <a:ext cx="5362575" cy="673920"/>
        </a:xfrm>
        <a:prstGeom prst="roundRect">
          <a:avLst/>
        </a:prstGeom>
        <a:solidFill>
          <a:srgbClr val="60C199"/>
        </a:solidFill>
        <a:ln w="25400" cap="flat" cmpd="sng" algn="ctr">
          <a:solidFill>
            <a:sysClr val="window" lastClr="FFFFFF">
              <a:hueOff val="0"/>
              <a:satOff val="0"/>
              <a:lumOff val="0"/>
              <a:alphaOff val="0"/>
            </a:sysClr>
          </a:solidFill>
          <a:prstDash val="solid"/>
        </a:ln>
        <a:effectLst/>
      </dgm:spPr>
      <dgm:t>
        <a:bodyPr/>
        <a:lstStyle/>
        <a:p>
          <a:pPr algn="ctr">
            <a:buNone/>
          </a:pPr>
          <a:r>
            <a:rPr lang="en-US" sz="2400" b="0" dirty="0">
              <a:solidFill>
                <a:sysClr val="window" lastClr="FFFFFF"/>
              </a:solidFill>
              <a:latin typeface="Calibri"/>
              <a:ea typeface="+mn-ea"/>
              <a:cs typeface="+mn-cs"/>
            </a:rPr>
            <a:t>NAMI </a:t>
          </a:r>
          <a:r>
            <a:rPr lang="en-US" sz="2400" b="0" i="1" dirty="0">
              <a:solidFill>
                <a:sysClr val="window" lastClr="FFFFFF"/>
              </a:solidFill>
              <a:latin typeface="Calibri"/>
              <a:ea typeface="+mn-ea"/>
              <a:cs typeface="+mn-cs"/>
            </a:rPr>
            <a:t>StigmaFree </a:t>
          </a:r>
          <a:r>
            <a:rPr lang="en-US" sz="2400" b="0" i="0" dirty="0">
              <a:solidFill>
                <a:sysClr val="window" lastClr="FFFFFF"/>
              </a:solidFill>
              <a:latin typeface="Calibri"/>
              <a:ea typeface="+mn-ea"/>
              <a:cs typeface="+mn-cs"/>
            </a:rPr>
            <a:t>Partnership</a:t>
          </a:r>
          <a:endParaRPr lang="en-US" sz="2400" b="0" dirty="0">
            <a:solidFill>
              <a:sysClr val="window" lastClr="FFFFFF"/>
            </a:solidFill>
            <a:latin typeface="Calibri"/>
            <a:ea typeface="+mn-ea"/>
            <a:cs typeface="+mn-cs"/>
          </a:endParaRPr>
        </a:p>
      </dgm:t>
    </dgm:pt>
    <dgm:pt modelId="{63B71219-8DD7-4527-8052-E4F5F0C2EEE0}" type="parTrans" cxnId="{F893132A-52C5-439C-91F5-8DBDE2AC401F}">
      <dgm:prSet/>
      <dgm:spPr/>
      <dgm:t>
        <a:bodyPr/>
        <a:lstStyle/>
        <a:p>
          <a:pPr algn="ctr"/>
          <a:endParaRPr lang="en-US"/>
        </a:p>
      </dgm:t>
    </dgm:pt>
    <dgm:pt modelId="{61DE3443-21A3-4AC4-9542-9FD9607A96AC}" type="sibTrans" cxnId="{F893132A-52C5-439C-91F5-8DBDE2AC401F}">
      <dgm:prSet/>
      <dgm:spPr/>
      <dgm:t>
        <a:bodyPr/>
        <a:lstStyle/>
        <a:p>
          <a:pPr algn="ctr"/>
          <a:endParaRPr lang="en-US"/>
        </a:p>
      </dgm:t>
    </dgm:pt>
    <dgm:pt modelId="{D1D7AD05-31FE-4A58-B59D-206E805A8C8A}">
      <dgm:prSet custT="1"/>
      <dgm:spPr>
        <a:xfrm>
          <a:off x="0" y="1560239"/>
          <a:ext cx="5362575" cy="673920"/>
        </a:xfrm>
        <a:prstGeom prst="roundRect">
          <a:avLst/>
        </a:prstGeom>
        <a:solidFill>
          <a:srgbClr val="60C199"/>
        </a:solidFill>
        <a:ln w="25400" cap="flat" cmpd="sng" algn="ctr">
          <a:solidFill>
            <a:sysClr val="window" lastClr="FFFFFF">
              <a:hueOff val="0"/>
              <a:satOff val="0"/>
              <a:lumOff val="0"/>
              <a:alphaOff val="0"/>
            </a:sysClr>
          </a:solidFill>
          <a:prstDash val="solid"/>
        </a:ln>
        <a:effectLst/>
      </dgm:spPr>
      <dgm:t>
        <a:bodyPr/>
        <a:lstStyle/>
        <a:p>
          <a:pPr algn="ctr">
            <a:buNone/>
          </a:pPr>
          <a:r>
            <a:rPr lang="en-US" sz="2400" b="0" dirty="0">
              <a:solidFill>
                <a:sysClr val="window" lastClr="FFFFFF"/>
              </a:solidFill>
              <a:latin typeface="Calibri"/>
              <a:ea typeface="+mn-ea"/>
              <a:cs typeface="+mn-cs"/>
            </a:rPr>
            <a:t>Intranet Based Resources</a:t>
          </a:r>
        </a:p>
      </dgm:t>
    </dgm:pt>
    <dgm:pt modelId="{54C12ABB-0888-4CAA-81FB-D624B57C6BB4}" type="parTrans" cxnId="{1F94E13A-21CB-4855-8C24-1F9A939A81BB}">
      <dgm:prSet/>
      <dgm:spPr/>
      <dgm:t>
        <a:bodyPr/>
        <a:lstStyle/>
        <a:p>
          <a:pPr algn="ctr"/>
          <a:endParaRPr lang="en-US"/>
        </a:p>
      </dgm:t>
    </dgm:pt>
    <dgm:pt modelId="{24DB2197-FF7C-43B6-9AD3-D4B6C918C88F}" type="sibTrans" cxnId="{1F94E13A-21CB-4855-8C24-1F9A939A81BB}">
      <dgm:prSet/>
      <dgm:spPr/>
      <dgm:t>
        <a:bodyPr/>
        <a:lstStyle/>
        <a:p>
          <a:pPr algn="ctr"/>
          <a:endParaRPr lang="en-US"/>
        </a:p>
      </dgm:t>
    </dgm:pt>
    <dgm:pt modelId="{0F684D55-1DBB-40D2-8959-C5C86B31D23B}">
      <dgm:prSet custT="1"/>
      <dgm:spPr>
        <a:xfrm>
          <a:off x="0" y="2337839"/>
          <a:ext cx="5362575" cy="673920"/>
        </a:xfrm>
        <a:prstGeom prst="roundRect">
          <a:avLst/>
        </a:prstGeom>
        <a:solidFill>
          <a:srgbClr val="60C199"/>
        </a:solidFill>
        <a:ln w="25400" cap="flat" cmpd="sng" algn="ctr">
          <a:solidFill>
            <a:sysClr val="window" lastClr="FFFFFF">
              <a:hueOff val="0"/>
              <a:satOff val="0"/>
              <a:lumOff val="0"/>
              <a:alphaOff val="0"/>
            </a:sysClr>
          </a:solidFill>
          <a:prstDash val="solid"/>
        </a:ln>
        <a:effectLst/>
      </dgm:spPr>
      <dgm:t>
        <a:bodyPr/>
        <a:lstStyle/>
        <a:p>
          <a:pPr algn="ctr">
            <a:buNone/>
          </a:pPr>
          <a:r>
            <a:rPr lang="en-US" sz="2400" b="0" dirty="0">
              <a:solidFill>
                <a:sysClr val="window" lastClr="FFFFFF"/>
              </a:solidFill>
              <a:latin typeface="Calibri"/>
              <a:ea typeface="+mn-ea"/>
              <a:cs typeface="+mn-cs"/>
            </a:rPr>
            <a:t>Lunch &amp; Learns</a:t>
          </a:r>
        </a:p>
      </dgm:t>
    </dgm:pt>
    <dgm:pt modelId="{07536FDE-9D4D-4B9A-80E6-2479DBA6C350}" type="parTrans" cxnId="{99B30EE9-4E71-44BA-ADEE-9EE0D144121A}">
      <dgm:prSet/>
      <dgm:spPr/>
      <dgm:t>
        <a:bodyPr/>
        <a:lstStyle/>
        <a:p>
          <a:pPr algn="ctr"/>
          <a:endParaRPr lang="en-US"/>
        </a:p>
      </dgm:t>
    </dgm:pt>
    <dgm:pt modelId="{2318BEDD-BD16-4379-86DA-5FF03FD20D23}" type="sibTrans" cxnId="{99B30EE9-4E71-44BA-ADEE-9EE0D144121A}">
      <dgm:prSet/>
      <dgm:spPr/>
      <dgm:t>
        <a:bodyPr/>
        <a:lstStyle/>
        <a:p>
          <a:pPr algn="ctr"/>
          <a:endParaRPr lang="en-US"/>
        </a:p>
      </dgm:t>
    </dgm:pt>
    <dgm:pt modelId="{1DC6D221-F662-4807-8A52-FDBF86BE75A4}">
      <dgm:prSet custT="1"/>
      <dgm:spPr>
        <a:xfrm>
          <a:off x="0" y="3893039"/>
          <a:ext cx="5362575" cy="673920"/>
        </a:xfrm>
        <a:prstGeom prst="roundRect">
          <a:avLst/>
        </a:prstGeom>
        <a:solidFill>
          <a:srgbClr val="60C199"/>
        </a:solidFill>
        <a:ln w="25400" cap="flat" cmpd="sng" algn="ctr">
          <a:solidFill>
            <a:sysClr val="window" lastClr="FFFFFF">
              <a:hueOff val="0"/>
              <a:satOff val="0"/>
              <a:lumOff val="0"/>
              <a:alphaOff val="0"/>
            </a:sysClr>
          </a:solidFill>
          <a:prstDash val="solid"/>
        </a:ln>
        <a:effectLst/>
      </dgm:spPr>
      <dgm:t>
        <a:bodyPr/>
        <a:lstStyle/>
        <a:p>
          <a:pPr algn="ctr">
            <a:buNone/>
          </a:pPr>
          <a:r>
            <a:rPr lang="en-US" sz="2400" b="0" dirty="0">
              <a:solidFill>
                <a:sysClr val="window" lastClr="FFFFFF"/>
              </a:solidFill>
              <a:latin typeface="Calibri"/>
              <a:ea typeface="+mn-ea"/>
              <a:cs typeface="+mn-cs"/>
            </a:rPr>
            <a:t>Offer Tips &amp; Tricks </a:t>
          </a:r>
        </a:p>
      </dgm:t>
    </dgm:pt>
    <dgm:pt modelId="{A8E0711A-A383-42FA-BCF1-A2C56A8FA502}" type="parTrans" cxnId="{D2B15270-ACD7-49CF-8713-5BFADBF01766}">
      <dgm:prSet/>
      <dgm:spPr/>
      <dgm:t>
        <a:bodyPr/>
        <a:lstStyle/>
        <a:p>
          <a:pPr algn="ctr"/>
          <a:endParaRPr lang="en-US"/>
        </a:p>
      </dgm:t>
    </dgm:pt>
    <dgm:pt modelId="{5FA95EDD-025E-4B55-B025-DC0885A9EF3B}" type="sibTrans" cxnId="{D2B15270-ACD7-49CF-8713-5BFADBF01766}">
      <dgm:prSet/>
      <dgm:spPr/>
      <dgm:t>
        <a:bodyPr/>
        <a:lstStyle/>
        <a:p>
          <a:pPr algn="ctr"/>
          <a:endParaRPr lang="en-US"/>
        </a:p>
      </dgm:t>
    </dgm:pt>
    <dgm:pt modelId="{EF573454-A06F-4B9D-A524-4008D133241A}">
      <dgm:prSet custT="1"/>
      <dgm:spPr>
        <a:solidFill>
          <a:srgbClr val="60C199"/>
        </a:solidFill>
      </dgm:spPr>
      <dgm:t>
        <a:bodyPr/>
        <a:lstStyle/>
        <a:p>
          <a:pPr algn="ctr"/>
          <a:r>
            <a:rPr lang="en-US" sz="2400" dirty="0"/>
            <a:t>Webinars with Experts</a:t>
          </a:r>
        </a:p>
      </dgm:t>
    </dgm:pt>
    <dgm:pt modelId="{DB04391D-AA12-4CA8-872B-42B2CBD79A12}" type="parTrans" cxnId="{F47E08A9-A4A6-475B-B8B3-47278B59CCC3}">
      <dgm:prSet/>
      <dgm:spPr/>
      <dgm:t>
        <a:bodyPr/>
        <a:lstStyle/>
        <a:p>
          <a:endParaRPr lang="en-US"/>
        </a:p>
      </dgm:t>
    </dgm:pt>
    <dgm:pt modelId="{90285C8B-9DA2-40E0-8A8C-4CBC5587F76B}" type="sibTrans" cxnId="{F47E08A9-A4A6-475B-B8B3-47278B59CCC3}">
      <dgm:prSet/>
      <dgm:spPr/>
      <dgm:t>
        <a:bodyPr/>
        <a:lstStyle/>
        <a:p>
          <a:endParaRPr lang="en-US"/>
        </a:p>
      </dgm:t>
    </dgm:pt>
    <dgm:pt modelId="{ECBCC00D-DDC7-469C-8C55-B990660CA154}">
      <dgm:prSet custT="1"/>
      <dgm:spPr>
        <a:solidFill>
          <a:srgbClr val="60C199"/>
        </a:solidFill>
      </dgm:spPr>
      <dgm:t>
        <a:bodyPr/>
        <a:lstStyle/>
        <a:p>
          <a:pPr algn="ctr"/>
          <a:r>
            <a:rPr lang="en-US" sz="2400" dirty="0">
              <a:solidFill>
                <a:schemeClr val="bg1"/>
              </a:solidFill>
            </a:rPr>
            <a:t>What have you done?</a:t>
          </a:r>
        </a:p>
      </dgm:t>
    </dgm:pt>
    <dgm:pt modelId="{196AD9C7-C4BC-4209-913A-B716C0A76964}" type="parTrans" cxnId="{B64BF24F-BB4C-4971-B99C-E4A06F6BF41A}">
      <dgm:prSet/>
      <dgm:spPr/>
      <dgm:t>
        <a:bodyPr/>
        <a:lstStyle/>
        <a:p>
          <a:endParaRPr lang="en-US"/>
        </a:p>
      </dgm:t>
    </dgm:pt>
    <dgm:pt modelId="{C0649A0A-6237-440F-8794-073AF9D20A04}" type="sibTrans" cxnId="{B64BF24F-BB4C-4971-B99C-E4A06F6BF41A}">
      <dgm:prSet/>
      <dgm:spPr/>
      <dgm:t>
        <a:bodyPr/>
        <a:lstStyle/>
        <a:p>
          <a:endParaRPr lang="en-US"/>
        </a:p>
      </dgm:t>
    </dgm:pt>
    <dgm:pt modelId="{77A8667A-4D98-4311-9FB0-0A55959A3EBC}" type="pres">
      <dgm:prSet presAssocID="{0C272444-4416-42BC-BED0-3E0CE2F853CA}" presName="linear" presStyleCnt="0">
        <dgm:presLayoutVars>
          <dgm:animLvl val="lvl"/>
          <dgm:resizeHandles val="exact"/>
        </dgm:presLayoutVars>
      </dgm:prSet>
      <dgm:spPr/>
    </dgm:pt>
    <dgm:pt modelId="{C09B16A7-66D6-4638-9608-28047F39104A}" type="pres">
      <dgm:prSet presAssocID="{F613ED4C-4A4E-4FB3-A8F5-7F7218B190C8}" presName="parentText" presStyleLbl="node1" presStyleIdx="0" presStyleCnt="6">
        <dgm:presLayoutVars>
          <dgm:chMax val="0"/>
          <dgm:bulletEnabled val="1"/>
        </dgm:presLayoutVars>
      </dgm:prSet>
      <dgm:spPr/>
    </dgm:pt>
    <dgm:pt modelId="{B6A32159-6A10-403D-BF16-728738128F10}" type="pres">
      <dgm:prSet presAssocID="{61DE3443-21A3-4AC4-9542-9FD9607A96AC}" presName="spacer" presStyleCnt="0"/>
      <dgm:spPr/>
    </dgm:pt>
    <dgm:pt modelId="{D9A25BE3-C3A4-4B3B-960B-981748C9FDCA}" type="pres">
      <dgm:prSet presAssocID="{D1D7AD05-31FE-4A58-B59D-206E805A8C8A}" presName="parentText" presStyleLbl="node1" presStyleIdx="1" presStyleCnt="6" custLinFactNeighborX="-237">
        <dgm:presLayoutVars>
          <dgm:chMax val="0"/>
          <dgm:bulletEnabled val="1"/>
        </dgm:presLayoutVars>
      </dgm:prSet>
      <dgm:spPr/>
    </dgm:pt>
    <dgm:pt modelId="{E4FE0007-C4D8-4648-B394-607A0040A820}" type="pres">
      <dgm:prSet presAssocID="{24DB2197-FF7C-43B6-9AD3-D4B6C918C88F}" presName="spacer" presStyleCnt="0"/>
      <dgm:spPr/>
    </dgm:pt>
    <dgm:pt modelId="{66B36B0C-D990-458D-AC2B-2A30B5855B51}" type="pres">
      <dgm:prSet presAssocID="{0F684D55-1DBB-40D2-8959-C5C86B31D23B}" presName="parentText" presStyleLbl="node1" presStyleIdx="2" presStyleCnt="6">
        <dgm:presLayoutVars>
          <dgm:chMax val="0"/>
          <dgm:bulletEnabled val="1"/>
        </dgm:presLayoutVars>
      </dgm:prSet>
      <dgm:spPr/>
    </dgm:pt>
    <dgm:pt modelId="{B24E9981-6CE5-4BC8-A004-FC0C3AD2FBDA}" type="pres">
      <dgm:prSet presAssocID="{2318BEDD-BD16-4379-86DA-5FF03FD20D23}" presName="spacer" presStyleCnt="0"/>
      <dgm:spPr/>
    </dgm:pt>
    <dgm:pt modelId="{1FB602AB-797B-4ACC-825C-7F416FE8693E}" type="pres">
      <dgm:prSet presAssocID="{1DC6D221-F662-4807-8A52-FDBF86BE75A4}" presName="parentText" presStyleLbl="node1" presStyleIdx="3" presStyleCnt="6">
        <dgm:presLayoutVars>
          <dgm:chMax val="0"/>
          <dgm:bulletEnabled val="1"/>
        </dgm:presLayoutVars>
      </dgm:prSet>
      <dgm:spPr/>
    </dgm:pt>
    <dgm:pt modelId="{BD69E02F-9A05-42D7-9059-7424E66CAE74}" type="pres">
      <dgm:prSet presAssocID="{5FA95EDD-025E-4B55-B025-DC0885A9EF3B}" presName="spacer" presStyleCnt="0"/>
      <dgm:spPr/>
    </dgm:pt>
    <dgm:pt modelId="{2E930148-77D0-48DC-B1B9-2AE5AEB34806}" type="pres">
      <dgm:prSet presAssocID="{EF573454-A06F-4B9D-A524-4008D133241A}" presName="parentText" presStyleLbl="node1" presStyleIdx="4" presStyleCnt="6">
        <dgm:presLayoutVars>
          <dgm:chMax val="0"/>
          <dgm:bulletEnabled val="1"/>
        </dgm:presLayoutVars>
      </dgm:prSet>
      <dgm:spPr/>
    </dgm:pt>
    <dgm:pt modelId="{9AC691DD-5887-4F52-9E06-A18A74BA9767}" type="pres">
      <dgm:prSet presAssocID="{90285C8B-9DA2-40E0-8A8C-4CBC5587F76B}" presName="spacer" presStyleCnt="0"/>
      <dgm:spPr/>
    </dgm:pt>
    <dgm:pt modelId="{E4133F30-064A-4448-A70B-55FC4196B67A}" type="pres">
      <dgm:prSet presAssocID="{ECBCC00D-DDC7-469C-8C55-B990660CA154}" presName="parentText" presStyleLbl="node1" presStyleIdx="5" presStyleCnt="6">
        <dgm:presLayoutVars>
          <dgm:chMax val="0"/>
          <dgm:bulletEnabled val="1"/>
        </dgm:presLayoutVars>
      </dgm:prSet>
      <dgm:spPr/>
    </dgm:pt>
  </dgm:ptLst>
  <dgm:cxnLst>
    <dgm:cxn modelId="{3415AB1F-2591-4C7F-9F35-0A522218BBA9}" type="presOf" srcId="{D1D7AD05-31FE-4A58-B59D-206E805A8C8A}" destId="{D9A25BE3-C3A4-4B3B-960B-981748C9FDCA}" srcOrd="0" destOrd="0" presId="urn:microsoft.com/office/officeart/2005/8/layout/vList2"/>
    <dgm:cxn modelId="{F893132A-52C5-439C-91F5-8DBDE2AC401F}" srcId="{0C272444-4416-42BC-BED0-3E0CE2F853CA}" destId="{F613ED4C-4A4E-4FB3-A8F5-7F7218B190C8}" srcOrd="0" destOrd="0" parTransId="{63B71219-8DD7-4527-8052-E4F5F0C2EEE0}" sibTransId="{61DE3443-21A3-4AC4-9542-9FD9607A96AC}"/>
    <dgm:cxn modelId="{1F94E13A-21CB-4855-8C24-1F9A939A81BB}" srcId="{0C272444-4416-42BC-BED0-3E0CE2F853CA}" destId="{D1D7AD05-31FE-4A58-B59D-206E805A8C8A}" srcOrd="1" destOrd="0" parTransId="{54C12ABB-0888-4CAA-81FB-D624B57C6BB4}" sibTransId="{24DB2197-FF7C-43B6-9AD3-D4B6C918C88F}"/>
    <dgm:cxn modelId="{F882B660-2B15-4422-9BC4-DA8BAB46E7A3}" type="presOf" srcId="{F613ED4C-4A4E-4FB3-A8F5-7F7218B190C8}" destId="{C09B16A7-66D6-4638-9608-28047F39104A}" srcOrd="0" destOrd="0" presId="urn:microsoft.com/office/officeart/2005/8/layout/vList2"/>
    <dgm:cxn modelId="{32E3A949-E6E9-4350-864E-2B976D756AE0}" type="presOf" srcId="{ECBCC00D-DDC7-469C-8C55-B990660CA154}" destId="{E4133F30-064A-4448-A70B-55FC4196B67A}" srcOrd="0" destOrd="0" presId="urn:microsoft.com/office/officeart/2005/8/layout/vList2"/>
    <dgm:cxn modelId="{2B61A54B-49FC-42EF-ABA1-2DCACC7CEFB4}" type="presOf" srcId="{0F684D55-1DBB-40D2-8959-C5C86B31D23B}" destId="{66B36B0C-D990-458D-AC2B-2A30B5855B51}" srcOrd="0" destOrd="0" presId="urn:microsoft.com/office/officeart/2005/8/layout/vList2"/>
    <dgm:cxn modelId="{B64BF24F-BB4C-4971-B99C-E4A06F6BF41A}" srcId="{0C272444-4416-42BC-BED0-3E0CE2F853CA}" destId="{ECBCC00D-DDC7-469C-8C55-B990660CA154}" srcOrd="5" destOrd="0" parTransId="{196AD9C7-C4BC-4209-913A-B716C0A76964}" sibTransId="{C0649A0A-6237-440F-8794-073AF9D20A04}"/>
    <dgm:cxn modelId="{D2B15270-ACD7-49CF-8713-5BFADBF01766}" srcId="{0C272444-4416-42BC-BED0-3E0CE2F853CA}" destId="{1DC6D221-F662-4807-8A52-FDBF86BE75A4}" srcOrd="3" destOrd="0" parTransId="{A8E0711A-A383-42FA-BCF1-A2C56A8FA502}" sibTransId="{5FA95EDD-025E-4B55-B025-DC0885A9EF3B}"/>
    <dgm:cxn modelId="{27D6238B-8081-4FD5-A125-2B3C45430446}" type="presOf" srcId="{0C272444-4416-42BC-BED0-3E0CE2F853CA}" destId="{77A8667A-4D98-4311-9FB0-0A55959A3EBC}" srcOrd="0" destOrd="0" presId="urn:microsoft.com/office/officeart/2005/8/layout/vList2"/>
    <dgm:cxn modelId="{F47E08A9-A4A6-475B-B8B3-47278B59CCC3}" srcId="{0C272444-4416-42BC-BED0-3E0CE2F853CA}" destId="{EF573454-A06F-4B9D-A524-4008D133241A}" srcOrd="4" destOrd="0" parTransId="{DB04391D-AA12-4CA8-872B-42B2CBD79A12}" sibTransId="{90285C8B-9DA2-40E0-8A8C-4CBC5587F76B}"/>
    <dgm:cxn modelId="{239973B6-D86E-4BBF-8186-4DA35303BBAC}" type="presOf" srcId="{1DC6D221-F662-4807-8A52-FDBF86BE75A4}" destId="{1FB602AB-797B-4ACC-825C-7F416FE8693E}" srcOrd="0" destOrd="0" presId="urn:microsoft.com/office/officeart/2005/8/layout/vList2"/>
    <dgm:cxn modelId="{99B30EE9-4E71-44BA-ADEE-9EE0D144121A}" srcId="{0C272444-4416-42BC-BED0-3E0CE2F853CA}" destId="{0F684D55-1DBB-40D2-8959-C5C86B31D23B}" srcOrd="2" destOrd="0" parTransId="{07536FDE-9D4D-4B9A-80E6-2479DBA6C350}" sibTransId="{2318BEDD-BD16-4379-86DA-5FF03FD20D23}"/>
    <dgm:cxn modelId="{F859B4EE-45FF-4550-813B-9CA45C3A71D9}" type="presOf" srcId="{EF573454-A06F-4B9D-A524-4008D133241A}" destId="{2E930148-77D0-48DC-B1B9-2AE5AEB34806}" srcOrd="0" destOrd="0" presId="urn:microsoft.com/office/officeart/2005/8/layout/vList2"/>
    <dgm:cxn modelId="{941BC7D3-1954-43F3-8096-2855B0079B97}" type="presParOf" srcId="{77A8667A-4D98-4311-9FB0-0A55959A3EBC}" destId="{C09B16A7-66D6-4638-9608-28047F39104A}" srcOrd="0" destOrd="0" presId="urn:microsoft.com/office/officeart/2005/8/layout/vList2"/>
    <dgm:cxn modelId="{20B9E55D-1DBB-4066-983A-F2DB8D8C074B}" type="presParOf" srcId="{77A8667A-4D98-4311-9FB0-0A55959A3EBC}" destId="{B6A32159-6A10-403D-BF16-728738128F10}" srcOrd="1" destOrd="0" presId="urn:microsoft.com/office/officeart/2005/8/layout/vList2"/>
    <dgm:cxn modelId="{312CE3C6-C889-475C-A96D-A6BFCD4AEE0E}" type="presParOf" srcId="{77A8667A-4D98-4311-9FB0-0A55959A3EBC}" destId="{D9A25BE3-C3A4-4B3B-960B-981748C9FDCA}" srcOrd="2" destOrd="0" presId="urn:microsoft.com/office/officeart/2005/8/layout/vList2"/>
    <dgm:cxn modelId="{1C897FDD-2B81-4187-BE5F-725E67B1CAEE}" type="presParOf" srcId="{77A8667A-4D98-4311-9FB0-0A55959A3EBC}" destId="{E4FE0007-C4D8-4648-B394-607A0040A820}" srcOrd="3" destOrd="0" presId="urn:microsoft.com/office/officeart/2005/8/layout/vList2"/>
    <dgm:cxn modelId="{0C390CF8-048B-4F96-BEC6-94BD07970A7F}" type="presParOf" srcId="{77A8667A-4D98-4311-9FB0-0A55959A3EBC}" destId="{66B36B0C-D990-458D-AC2B-2A30B5855B51}" srcOrd="4" destOrd="0" presId="urn:microsoft.com/office/officeart/2005/8/layout/vList2"/>
    <dgm:cxn modelId="{E0E095E3-C9AB-4742-AAEA-4A5DCCDAFF37}" type="presParOf" srcId="{77A8667A-4D98-4311-9FB0-0A55959A3EBC}" destId="{B24E9981-6CE5-4BC8-A004-FC0C3AD2FBDA}" srcOrd="5" destOrd="0" presId="urn:microsoft.com/office/officeart/2005/8/layout/vList2"/>
    <dgm:cxn modelId="{13208864-084B-44F1-8B69-F47B2DED72DB}" type="presParOf" srcId="{77A8667A-4D98-4311-9FB0-0A55959A3EBC}" destId="{1FB602AB-797B-4ACC-825C-7F416FE8693E}" srcOrd="6" destOrd="0" presId="urn:microsoft.com/office/officeart/2005/8/layout/vList2"/>
    <dgm:cxn modelId="{0A2F681A-2894-45D8-9F26-CE5D5023C281}" type="presParOf" srcId="{77A8667A-4D98-4311-9FB0-0A55959A3EBC}" destId="{BD69E02F-9A05-42D7-9059-7424E66CAE74}" srcOrd="7" destOrd="0" presId="urn:microsoft.com/office/officeart/2005/8/layout/vList2"/>
    <dgm:cxn modelId="{42C0DFF0-C8DF-44C3-A6B5-E1727C021CFB}" type="presParOf" srcId="{77A8667A-4D98-4311-9FB0-0A55959A3EBC}" destId="{2E930148-77D0-48DC-B1B9-2AE5AEB34806}" srcOrd="8" destOrd="0" presId="urn:microsoft.com/office/officeart/2005/8/layout/vList2"/>
    <dgm:cxn modelId="{BFCAD6A5-1CA1-4F4E-B915-2840AE69D208}" type="presParOf" srcId="{77A8667A-4D98-4311-9FB0-0A55959A3EBC}" destId="{9AC691DD-5887-4F52-9E06-A18A74BA9767}" srcOrd="9" destOrd="0" presId="urn:microsoft.com/office/officeart/2005/8/layout/vList2"/>
    <dgm:cxn modelId="{3BB431E9-F863-4B90-9B6A-D9C2A08D59B9}" type="presParOf" srcId="{77A8667A-4D98-4311-9FB0-0A55959A3EBC}" destId="{E4133F30-064A-4448-A70B-55FC4196B67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153EF-CAA0-4CB6-9575-C8BFFA2A8407}">
      <dsp:nvSpPr>
        <dsp:cNvPr id="0" name=""/>
        <dsp:cNvSpPr/>
      </dsp:nvSpPr>
      <dsp:spPr>
        <a:xfrm>
          <a:off x="1824967" y="0"/>
          <a:ext cx="4509497" cy="450949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ED872C-78C8-4DF2-A65C-B782B6C9D035}">
      <dsp:nvSpPr>
        <dsp:cNvPr id="0" name=""/>
        <dsp:cNvSpPr/>
      </dsp:nvSpPr>
      <dsp:spPr>
        <a:xfrm>
          <a:off x="2288453" y="428402"/>
          <a:ext cx="1758703" cy="1758703"/>
        </a:xfrm>
        <a:prstGeom prst="roundRect">
          <a:avLst/>
        </a:prstGeom>
        <a:solidFill>
          <a:srgbClr val="339C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MH affects people during prime working years and  family members too.</a:t>
          </a:r>
        </a:p>
      </dsp:txBody>
      <dsp:txXfrm>
        <a:off x="2374306" y="514255"/>
        <a:ext cx="1586997" cy="1586997"/>
      </dsp:txXfrm>
    </dsp:sp>
    <dsp:sp modelId="{CEEF89E9-422E-45A1-991E-BE7F5542DA39}">
      <dsp:nvSpPr>
        <dsp:cNvPr id="0" name=""/>
        <dsp:cNvSpPr/>
      </dsp:nvSpPr>
      <dsp:spPr>
        <a:xfrm>
          <a:off x="4182442" y="428402"/>
          <a:ext cx="1758703" cy="1758703"/>
        </a:xfrm>
        <a:prstGeom prst="roundRect">
          <a:avLst/>
        </a:prstGeom>
        <a:solidFill>
          <a:srgbClr val="339C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1/2 </a:t>
          </a:r>
          <a:r>
            <a:rPr lang="en-US" sz="1800" kern="1200" dirty="0"/>
            <a:t>of adults with a SUD also have a co-occurring MH condition.</a:t>
          </a:r>
        </a:p>
      </dsp:txBody>
      <dsp:txXfrm>
        <a:off x="4268295" y="514255"/>
        <a:ext cx="1586997" cy="1586997"/>
      </dsp:txXfrm>
    </dsp:sp>
    <dsp:sp modelId="{5E962592-608D-47FB-B316-189D0B46E595}">
      <dsp:nvSpPr>
        <dsp:cNvPr id="0" name=""/>
        <dsp:cNvSpPr/>
      </dsp:nvSpPr>
      <dsp:spPr>
        <a:xfrm>
          <a:off x="2288453" y="2322390"/>
          <a:ext cx="1758703" cy="1758703"/>
        </a:xfrm>
        <a:prstGeom prst="roundRect">
          <a:avLst/>
        </a:prstGeom>
        <a:solidFill>
          <a:srgbClr val="339C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People may delay MH care for </a:t>
          </a:r>
          <a:r>
            <a:rPr lang="en-US" sz="1800" b="1" kern="1200" dirty="0"/>
            <a:t>10+ years</a:t>
          </a:r>
          <a:r>
            <a:rPr lang="en-US" sz="1800" kern="1200" dirty="0"/>
            <a:t>, which can worsen conditions.</a:t>
          </a:r>
        </a:p>
      </dsp:txBody>
      <dsp:txXfrm>
        <a:off x="2374306" y="2408243"/>
        <a:ext cx="1586997" cy="1586997"/>
      </dsp:txXfrm>
    </dsp:sp>
    <dsp:sp modelId="{16F106F2-38FC-4D8A-B4C3-29C974734195}">
      <dsp:nvSpPr>
        <dsp:cNvPr id="0" name=""/>
        <dsp:cNvSpPr/>
      </dsp:nvSpPr>
      <dsp:spPr>
        <a:xfrm>
          <a:off x="4182442" y="2322390"/>
          <a:ext cx="1758703" cy="1758703"/>
        </a:xfrm>
        <a:prstGeom prst="roundRect">
          <a:avLst/>
        </a:prstGeom>
        <a:solidFill>
          <a:srgbClr val="339C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Less than </a:t>
          </a:r>
          <a:r>
            <a:rPr lang="en-US" sz="1800" b="1" kern="1200" dirty="0"/>
            <a:t>1/2</a:t>
          </a:r>
          <a:r>
            <a:rPr lang="en-US" sz="1800" kern="1200" dirty="0"/>
            <a:t> of adults with a diagnosable MH condition receive treatment.</a:t>
          </a:r>
        </a:p>
      </dsp:txBody>
      <dsp:txXfrm>
        <a:off x="4268295" y="2408243"/>
        <a:ext cx="1586997" cy="1586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B16A7-66D6-4638-9608-28047F39104A}">
      <dsp:nvSpPr>
        <dsp:cNvPr id="0" name=""/>
        <dsp:cNvSpPr/>
      </dsp:nvSpPr>
      <dsp:spPr>
        <a:xfrm>
          <a:off x="0" y="9494"/>
          <a:ext cx="4021931" cy="577980"/>
        </a:xfrm>
        <a:prstGeom prst="roundRect">
          <a:avLst/>
        </a:prstGeom>
        <a:solidFill>
          <a:srgbClr val="60C199"/>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ysClr val="window" lastClr="FFFFFF"/>
              </a:solidFill>
              <a:latin typeface="Calibri"/>
              <a:ea typeface="+mn-ea"/>
              <a:cs typeface="+mn-cs"/>
            </a:rPr>
            <a:t>NAMI </a:t>
          </a:r>
          <a:r>
            <a:rPr lang="en-US" sz="2400" b="0" i="1" kern="1200" dirty="0">
              <a:solidFill>
                <a:sysClr val="window" lastClr="FFFFFF"/>
              </a:solidFill>
              <a:latin typeface="Calibri"/>
              <a:ea typeface="+mn-ea"/>
              <a:cs typeface="+mn-cs"/>
            </a:rPr>
            <a:t>StigmaFree </a:t>
          </a:r>
          <a:r>
            <a:rPr lang="en-US" sz="2400" b="0" i="0" kern="1200" dirty="0">
              <a:solidFill>
                <a:sysClr val="window" lastClr="FFFFFF"/>
              </a:solidFill>
              <a:latin typeface="Calibri"/>
              <a:ea typeface="+mn-ea"/>
              <a:cs typeface="+mn-cs"/>
            </a:rPr>
            <a:t>Partnership</a:t>
          </a:r>
          <a:endParaRPr lang="en-US" sz="2400" b="0" kern="1200" dirty="0">
            <a:solidFill>
              <a:sysClr val="window" lastClr="FFFFFF"/>
            </a:solidFill>
            <a:latin typeface="Calibri"/>
            <a:ea typeface="+mn-ea"/>
            <a:cs typeface="+mn-cs"/>
          </a:endParaRPr>
        </a:p>
      </dsp:txBody>
      <dsp:txXfrm>
        <a:off x="28215" y="37709"/>
        <a:ext cx="3965501" cy="521550"/>
      </dsp:txXfrm>
    </dsp:sp>
    <dsp:sp modelId="{D9A25BE3-C3A4-4B3B-960B-981748C9FDCA}">
      <dsp:nvSpPr>
        <dsp:cNvPr id="0" name=""/>
        <dsp:cNvSpPr/>
      </dsp:nvSpPr>
      <dsp:spPr>
        <a:xfrm>
          <a:off x="0" y="642194"/>
          <a:ext cx="4021931" cy="577980"/>
        </a:xfrm>
        <a:prstGeom prst="roundRect">
          <a:avLst/>
        </a:prstGeom>
        <a:solidFill>
          <a:srgbClr val="60C199"/>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ysClr val="window" lastClr="FFFFFF"/>
              </a:solidFill>
              <a:latin typeface="Calibri"/>
              <a:ea typeface="+mn-ea"/>
              <a:cs typeface="+mn-cs"/>
            </a:rPr>
            <a:t>Intranet Based Resources</a:t>
          </a:r>
        </a:p>
      </dsp:txBody>
      <dsp:txXfrm>
        <a:off x="28215" y="670409"/>
        <a:ext cx="3965501" cy="521550"/>
      </dsp:txXfrm>
    </dsp:sp>
    <dsp:sp modelId="{66B36B0C-D990-458D-AC2B-2A30B5855B51}">
      <dsp:nvSpPr>
        <dsp:cNvPr id="0" name=""/>
        <dsp:cNvSpPr/>
      </dsp:nvSpPr>
      <dsp:spPr>
        <a:xfrm>
          <a:off x="0" y="1274894"/>
          <a:ext cx="4021931" cy="577980"/>
        </a:xfrm>
        <a:prstGeom prst="roundRect">
          <a:avLst/>
        </a:prstGeom>
        <a:solidFill>
          <a:srgbClr val="60C199"/>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ysClr val="window" lastClr="FFFFFF"/>
              </a:solidFill>
              <a:latin typeface="Calibri"/>
              <a:ea typeface="+mn-ea"/>
              <a:cs typeface="+mn-cs"/>
            </a:rPr>
            <a:t>Lunch &amp; Learns</a:t>
          </a:r>
        </a:p>
      </dsp:txBody>
      <dsp:txXfrm>
        <a:off x="28215" y="1303109"/>
        <a:ext cx="3965501" cy="521550"/>
      </dsp:txXfrm>
    </dsp:sp>
    <dsp:sp modelId="{1FB602AB-797B-4ACC-825C-7F416FE8693E}">
      <dsp:nvSpPr>
        <dsp:cNvPr id="0" name=""/>
        <dsp:cNvSpPr/>
      </dsp:nvSpPr>
      <dsp:spPr>
        <a:xfrm>
          <a:off x="0" y="1907594"/>
          <a:ext cx="4021931" cy="577980"/>
        </a:xfrm>
        <a:prstGeom prst="roundRect">
          <a:avLst/>
        </a:prstGeom>
        <a:solidFill>
          <a:srgbClr val="60C199"/>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ysClr val="window" lastClr="FFFFFF"/>
              </a:solidFill>
              <a:latin typeface="Calibri"/>
              <a:ea typeface="+mn-ea"/>
              <a:cs typeface="+mn-cs"/>
            </a:rPr>
            <a:t>Offer Tips &amp; Tricks </a:t>
          </a:r>
        </a:p>
      </dsp:txBody>
      <dsp:txXfrm>
        <a:off x="28215" y="1935809"/>
        <a:ext cx="3965501" cy="521550"/>
      </dsp:txXfrm>
    </dsp:sp>
    <dsp:sp modelId="{2E930148-77D0-48DC-B1B9-2AE5AEB34806}">
      <dsp:nvSpPr>
        <dsp:cNvPr id="0" name=""/>
        <dsp:cNvSpPr/>
      </dsp:nvSpPr>
      <dsp:spPr>
        <a:xfrm>
          <a:off x="0" y="2540294"/>
          <a:ext cx="4021931" cy="577980"/>
        </a:xfrm>
        <a:prstGeom prst="roundRect">
          <a:avLst/>
        </a:prstGeom>
        <a:solidFill>
          <a:srgbClr val="60C1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Webinars with Experts</a:t>
          </a:r>
        </a:p>
      </dsp:txBody>
      <dsp:txXfrm>
        <a:off x="28215" y="2568509"/>
        <a:ext cx="3965501" cy="521550"/>
      </dsp:txXfrm>
    </dsp:sp>
    <dsp:sp modelId="{E4133F30-064A-4448-A70B-55FC4196B67A}">
      <dsp:nvSpPr>
        <dsp:cNvPr id="0" name=""/>
        <dsp:cNvSpPr/>
      </dsp:nvSpPr>
      <dsp:spPr>
        <a:xfrm>
          <a:off x="0" y="3172994"/>
          <a:ext cx="4021931" cy="577980"/>
        </a:xfrm>
        <a:prstGeom prst="roundRect">
          <a:avLst/>
        </a:prstGeom>
        <a:solidFill>
          <a:srgbClr val="60C1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What have you done?</a:t>
          </a:r>
        </a:p>
      </dsp:txBody>
      <dsp:txXfrm>
        <a:off x="28215" y="3201209"/>
        <a:ext cx="3965501" cy="52155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4" tIns="46586" rIns="93174" bIns="46586" rtlCol="0"/>
          <a:lstStyle>
            <a:lvl1pPr algn="r">
              <a:defRPr sz="1200"/>
            </a:lvl1pPr>
          </a:lstStyle>
          <a:p>
            <a:fld id="{A5053F15-9548-4A81-B93C-9A45EEA88365}" type="datetimeFigureOut">
              <a:rPr lang="en-US" smtClean="0"/>
              <a:t>5/10/2023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4" tIns="46586" rIns="93174" bIns="46586" rtlCol="0" anchor="b"/>
          <a:lstStyle>
            <a:lvl1pPr algn="r">
              <a:defRPr sz="1200"/>
            </a:lvl1pPr>
          </a:lstStyle>
          <a:p>
            <a:fld id="{1D180396-5E0B-4CAF-83F9-3AF0ABCD6132}" type="slidenum">
              <a:rPr lang="en-US" smtClean="0"/>
              <a:t>‹#›</a:t>
            </a:fld>
            <a:endParaRPr lang="en-US" dirty="0"/>
          </a:p>
        </p:txBody>
      </p:sp>
    </p:spTree>
    <p:extLst>
      <p:ext uri="{BB962C8B-B14F-4D97-AF65-F5344CB8AC3E}">
        <p14:creationId xmlns:p14="http://schemas.microsoft.com/office/powerpoint/2010/main" val="724828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EB5A78C-BCD9-4DC1-9FF4-9511D48D9493}" type="datetimeFigureOut">
              <a:rPr lang="en-US" smtClean="0"/>
              <a:t>5/10/2023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9A5FDC8-7B41-453B-B5C9-89ECF296FDB5}" type="slidenum">
              <a:rPr lang="en-US" smtClean="0"/>
              <a:t>‹#›</a:t>
            </a:fld>
            <a:endParaRPr lang="en-US" dirty="0"/>
          </a:p>
        </p:txBody>
      </p:sp>
    </p:spTree>
    <p:extLst>
      <p:ext uri="{BB962C8B-B14F-4D97-AF65-F5344CB8AC3E}">
        <p14:creationId xmlns:p14="http://schemas.microsoft.com/office/powerpoint/2010/main" val="317126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47219-4C74-44F3-8298-80CDC373363F}" type="slidenum">
              <a:rPr lang="en-US" smtClean="0"/>
              <a:t>1</a:t>
            </a:fld>
            <a:endParaRPr lang="en-US"/>
          </a:p>
        </p:txBody>
      </p:sp>
    </p:spTree>
    <p:extLst>
      <p:ext uri="{BB962C8B-B14F-4D97-AF65-F5344CB8AC3E}">
        <p14:creationId xmlns:p14="http://schemas.microsoft.com/office/powerpoint/2010/main" val="1940773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There are also some additional reports focused on why now – </a:t>
            </a:r>
          </a:p>
          <a:p>
            <a:r>
              <a:rPr lang="en-US"/>
              <a:t>US Surgeon General Dr. Murthy is SUPER passionate about mental health and has touted the benefits of meditation – it’s always wonderful to have mental health at the forefront of these conversations at the highest government levels.</a:t>
            </a: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A5FDC8-7B41-453B-B5C9-89ECF296FD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310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Why are we having the conversation around mental health? To NORMALIZE IT – because the numbers show that everyone experiences some condition or loves someone who does.</a:t>
            </a:r>
            <a:endParaRPr lang="en-US"/>
          </a:p>
          <a:p>
            <a:r>
              <a:rPr lang="en-US" dirty="0"/>
              <a:t>We can absolutely talk statistics – we have a lot of them, research is part of what we enable at NAMI – </a:t>
            </a:r>
            <a:endParaRPr lang="en-US" dirty="0">
              <a:cs typeface="Calibri"/>
            </a:endParaRPr>
          </a:p>
          <a:p>
            <a:r>
              <a:rPr lang="en-US" b="1" dirty="0"/>
              <a:t>Two additional points to add to this:  </a:t>
            </a:r>
            <a:endParaRPr lang="en-US"/>
          </a:p>
          <a:p>
            <a:r>
              <a:rPr lang="en-US" dirty="0"/>
              <a:t>First, people don’t often get care – or don’t receive a </a:t>
            </a:r>
            <a:r>
              <a:rPr lang="en-US" b="1" dirty="0"/>
              <a:t>correct diagnosis for 10+ years. </a:t>
            </a:r>
            <a:endParaRPr lang="en-US"/>
          </a:p>
          <a:p>
            <a:r>
              <a:rPr lang="en-US" dirty="0"/>
              <a:t>If you equate mental health to physical health, which you should, as mental health </a:t>
            </a:r>
            <a:r>
              <a:rPr lang="en-US" i="1" dirty="0"/>
              <a:t>is </a:t>
            </a:r>
            <a:r>
              <a:rPr lang="en-US" dirty="0"/>
              <a:t>physical health – </a:t>
            </a:r>
            <a:r>
              <a:rPr lang="en-US" b="1" dirty="0"/>
              <a:t>you would not wait 10 years to seek care for a broken leg</a:t>
            </a:r>
            <a:r>
              <a:rPr lang="en-US" dirty="0"/>
              <a:t>, or diabetes, or heart disease. </a:t>
            </a:r>
            <a:r>
              <a:rPr lang="en-US" b="1" dirty="0"/>
              <a:t>Outcomes can be much worse. And it’s the same with mental illness.</a:t>
            </a:r>
            <a:endParaRPr lang="en-US" dirty="0"/>
          </a:p>
          <a:p>
            <a:r>
              <a:rPr lang="en-US" dirty="0"/>
              <a:t>Even more wild, </a:t>
            </a:r>
            <a:r>
              <a:rPr lang="en-US" b="1" dirty="0"/>
              <a:t>less than ½ of adults w/ a diagnosable </a:t>
            </a:r>
            <a:r>
              <a:rPr lang="en-US" b="1" dirty="0" err="1"/>
              <a:t>mhc</a:t>
            </a:r>
            <a:r>
              <a:rPr lang="en-US" b="1" dirty="0"/>
              <a:t> receive treatment.</a:t>
            </a:r>
            <a:r>
              <a:rPr lang="en-US" dirty="0"/>
              <a:t> It’s hard to think about that as a statistic. There’s a variety of reasons people don’t seek care, and </a:t>
            </a:r>
            <a:r>
              <a:rPr lang="en-US" b="1" dirty="0"/>
              <a:t>one of the primary reasons is stigma.</a:t>
            </a:r>
            <a:endParaRPr lang="en-US" dirty="0"/>
          </a:p>
          <a:p>
            <a:r>
              <a:rPr lang="en-US" dirty="0"/>
              <a:t>(youth stats are from JAMA study in 2019 so things have changed so quickly in the last three years that we’re still gathering new data, but we know about the prevalence.)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0E47219-4C74-44F3-8298-80CDC373363F}" type="slidenum">
              <a:rPr lang="en-US" smtClean="0"/>
              <a:t>11</a:t>
            </a:fld>
            <a:endParaRPr lang="en-US"/>
          </a:p>
        </p:txBody>
      </p:sp>
    </p:spTree>
    <p:extLst>
      <p:ext uri="{BB962C8B-B14F-4D97-AF65-F5344CB8AC3E}">
        <p14:creationId xmlns:p14="http://schemas.microsoft.com/office/powerpoint/2010/main" val="3010545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47219-4C74-44F3-8298-80CDC373363F}" type="slidenum">
              <a:rPr lang="en-US" smtClean="0"/>
              <a:t>12</a:t>
            </a:fld>
            <a:endParaRPr lang="en-US"/>
          </a:p>
        </p:txBody>
      </p:sp>
    </p:spTree>
    <p:extLst>
      <p:ext uri="{BB962C8B-B14F-4D97-AF65-F5344CB8AC3E}">
        <p14:creationId xmlns:p14="http://schemas.microsoft.com/office/powerpoint/2010/main" val="1471217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cs typeface="+mn-lt"/>
              </a:rPr>
            </a:br>
            <a:r>
              <a:rPr lang="en-US" dirty="0"/>
              <a:t>Retention and recruitment issues</a:t>
            </a:r>
          </a:p>
          <a:p>
            <a:r>
              <a:rPr lang="en-US" dirty="0"/>
              <a:t>              </a:t>
            </a:r>
            <a:r>
              <a:rPr lang="en-US" dirty="0" err="1"/>
              <a:t>Feelign</a:t>
            </a:r>
            <a:r>
              <a:rPr lang="en-US" dirty="0"/>
              <a:t> valued, feeling like you’re contributing to the organization really makes people feel connected to a company</a:t>
            </a:r>
            <a:endParaRPr lang="en-US" dirty="0">
              <a:cs typeface="Calibri"/>
            </a:endParaRPr>
          </a:p>
          <a:p>
            <a:endParaRPr lang="en-US" dirty="0">
              <a:cs typeface="Calibri"/>
            </a:endParaRPr>
          </a:p>
          <a:p>
            <a:endParaRPr lang="en-US" dirty="0">
              <a:cs typeface="Calibri"/>
            </a:endParaRPr>
          </a:p>
          <a:p>
            <a:r>
              <a:rPr lang="en-US">
                <a:cs typeface="Calibri"/>
              </a:rPr>
              <a:t>What about other types of workplaces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9A5FDC8-7B41-453B-B5C9-89ECF296FDB5}" type="slidenum">
              <a:rPr lang="en-US" smtClean="0"/>
              <a:t>13</a:t>
            </a:fld>
            <a:endParaRPr lang="en-US" dirty="0"/>
          </a:p>
        </p:txBody>
      </p:sp>
    </p:spTree>
    <p:extLst>
      <p:ext uri="{BB962C8B-B14F-4D97-AF65-F5344CB8AC3E}">
        <p14:creationId xmlns:p14="http://schemas.microsoft.com/office/powerpoint/2010/main" val="1534098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SHRM:</a:t>
            </a:r>
          </a:p>
          <a:p>
            <a:pPr marL="171450" indent="-171450">
              <a:buFont typeface="Arial"/>
              <a:buChar char="•"/>
            </a:pPr>
            <a:r>
              <a:rPr lang="en-US" dirty="0"/>
              <a:t>Themes: Culture, Mental Health, and Belonging</a:t>
            </a:r>
            <a:endParaRPr lang="en-US" dirty="0">
              <a:cs typeface="Calibri"/>
            </a:endParaRPr>
          </a:p>
          <a:p>
            <a:pPr marL="628650" lvl="1" indent="-171450">
              <a:buFont typeface="Arial"/>
              <a:buChar char="•"/>
            </a:pPr>
            <a:r>
              <a:rPr lang="en-US" dirty="0"/>
              <a:t>DEI-</a:t>
            </a:r>
            <a:r>
              <a:rPr lang="en-US" b="1" dirty="0"/>
              <a:t>B</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40E47219-4C74-44F3-8298-80CDC373363F}" type="slidenum">
              <a:rPr lang="en-US" smtClean="0"/>
              <a:t>14</a:t>
            </a:fld>
            <a:endParaRPr lang="en-US"/>
          </a:p>
        </p:txBody>
      </p:sp>
    </p:spTree>
    <p:extLst>
      <p:ext uri="{BB962C8B-B14F-4D97-AF65-F5344CB8AC3E}">
        <p14:creationId xmlns:p14="http://schemas.microsoft.com/office/powerpoint/2010/main" val="3584400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47219-4C74-44F3-8298-80CDC373363F}" type="slidenum">
              <a:rPr lang="en-US" smtClean="0"/>
              <a:t>15</a:t>
            </a:fld>
            <a:endParaRPr lang="en-US"/>
          </a:p>
        </p:txBody>
      </p:sp>
    </p:spTree>
    <p:extLst>
      <p:ext uri="{BB962C8B-B14F-4D97-AF65-F5344CB8AC3E}">
        <p14:creationId xmlns:p14="http://schemas.microsoft.com/office/powerpoint/2010/main" val="3489930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47219-4C74-44F3-8298-80CDC373363F}" type="slidenum">
              <a:rPr lang="en-US" smtClean="0"/>
              <a:t>16</a:t>
            </a:fld>
            <a:endParaRPr lang="en-US"/>
          </a:p>
        </p:txBody>
      </p:sp>
    </p:spTree>
    <p:extLst>
      <p:ext uri="{BB962C8B-B14F-4D97-AF65-F5344CB8AC3E}">
        <p14:creationId xmlns:p14="http://schemas.microsoft.com/office/powerpoint/2010/main" val="3515574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47219-4C74-44F3-8298-80CDC373363F}" type="slidenum">
              <a:rPr lang="en-US" smtClean="0"/>
              <a:t>17</a:t>
            </a:fld>
            <a:endParaRPr lang="en-US"/>
          </a:p>
        </p:txBody>
      </p:sp>
    </p:spTree>
    <p:extLst>
      <p:ext uri="{BB962C8B-B14F-4D97-AF65-F5344CB8AC3E}">
        <p14:creationId xmlns:p14="http://schemas.microsoft.com/office/powerpoint/2010/main" val="289412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47219-4C74-44F3-8298-80CDC373363F}" type="slidenum">
              <a:rPr lang="en-US" smtClean="0"/>
              <a:t>19</a:t>
            </a:fld>
            <a:endParaRPr lang="en-US"/>
          </a:p>
        </p:txBody>
      </p:sp>
    </p:spTree>
    <p:extLst>
      <p:ext uri="{BB962C8B-B14F-4D97-AF65-F5344CB8AC3E}">
        <p14:creationId xmlns:p14="http://schemas.microsoft.com/office/powerpoint/2010/main" val="3336693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E47219-4C74-44F3-8298-80CDC373363F}" type="slidenum">
              <a:rPr lang="en-US" smtClean="0"/>
              <a:t>20</a:t>
            </a:fld>
            <a:endParaRPr lang="en-US"/>
          </a:p>
        </p:txBody>
      </p:sp>
    </p:spTree>
    <p:extLst>
      <p:ext uri="{BB962C8B-B14F-4D97-AF65-F5344CB8AC3E}">
        <p14:creationId xmlns:p14="http://schemas.microsoft.com/office/powerpoint/2010/main" val="147379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Largest grassroots mental health org in the US; over 650 state and local affiliates; the idea is we’re everywhere the need is</a:t>
            </a:r>
          </a:p>
          <a:p>
            <a:r>
              <a:rPr lang="en-US" dirty="0"/>
              <a:t>NAMI Virginia in Richmond, NAMI Northern Virgnia in Arlington, a NAMI Blue Ridge Charlottesville, etc. NAMI Keystone Pennsylvania where my parents are outside of Pittsburgh – NAMI Alaska, NAMI Hawaii, we’re everywhere.</a:t>
            </a:r>
          </a:p>
          <a:p>
            <a:r>
              <a:rPr lang="en-US" dirty="0"/>
              <a:t>We were founded in 1979 by two mothers who 1) found each other, which became a core tenet of our work – </a:t>
            </a:r>
          </a:p>
          <a:p>
            <a:r>
              <a:rPr lang="en-US" dirty="0"/>
              <a:t>and 2) - were seeking better care and better outcomes for their children who lived with schizophrenia. </a:t>
            </a:r>
          </a:p>
          <a:p>
            <a:r>
              <a:rPr lang="en-US" dirty="0"/>
              <a:t>Today, we provide ADVOCACY, EDUCATION, SUPPORT, and AWARENESS across the country, </a:t>
            </a:r>
          </a:p>
          <a:p>
            <a:r>
              <a:rPr lang="en-US" dirty="0"/>
              <a:t>primarily through FREE, peer-led support groups at our affiliates.</a:t>
            </a:r>
          </a:p>
        </p:txBody>
      </p:sp>
      <p:sp>
        <p:nvSpPr>
          <p:cNvPr id="4" name="Slide Number Placeholder 3"/>
          <p:cNvSpPr>
            <a:spLocks noGrp="1"/>
          </p:cNvSpPr>
          <p:nvPr>
            <p:ph type="sldNum" sz="quarter" idx="5"/>
          </p:nvPr>
        </p:nvSpPr>
        <p:spPr/>
        <p:txBody>
          <a:bodyPr/>
          <a:lstStyle/>
          <a:p>
            <a:fld id="{40E47219-4C74-44F3-8298-80CDC373363F}" type="slidenum">
              <a:rPr lang="en-US" smtClean="0"/>
              <a:t>2</a:t>
            </a:fld>
            <a:endParaRPr lang="en-US"/>
          </a:p>
        </p:txBody>
      </p:sp>
    </p:spTree>
    <p:extLst>
      <p:ext uri="{BB962C8B-B14F-4D97-AF65-F5344CB8AC3E}">
        <p14:creationId xmlns:p14="http://schemas.microsoft.com/office/powerpoint/2010/main" val="1755794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E47219-4C74-44F3-8298-80CDC373363F}" type="slidenum">
              <a:rPr lang="en-US" smtClean="0"/>
              <a:t>21</a:t>
            </a:fld>
            <a:endParaRPr lang="en-US"/>
          </a:p>
        </p:txBody>
      </p:sp>
    </p:spTree>
    <p:extLst>
      <p:ext uri="{BB962C8B-B14F-4D97-AF65-F5344CB8AC3E}">
        <p14:creationId xmlns:p14="http://schemas.microsoft.com/office/powerpoint/2010/main" val="250128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how did we get here</a:t>
            </a:r>
          </a:p>
          <a:p>
            <a:endParaRPr lang="en-US" dirty="0">
              <a:cs typeface="Calibri"/>
            </a:endParaRPr>
          </a:p>
          <a:p>
            <a:r>
              <a:rPr lang="en-US" dirty="0"/>
              <a:t>Onset of covid – abruptly changed things in March 2020</a:t>
            </a:r>
            <a:endParaRPr lang="en-US" dirty="0">
              <a:cs typeface="Calibri"/>
            </a:endParaRPr>
          </a:p>
          <a:p>
            <a:r>
              <a:rPr lang="en-US" dirty="0"/>
              <a:t>              We like certainty, predictability – not unlike my toddler – the disruption was really a pause to examine our priorities and existence. Really good versus really changing our perspective on work.</a:t>
            </a:r>
            <a:endParaRPr lang="en-US" dirty="0">
              <a:cs typeface="Calibri"/>
            </a:endParaRPr>
          </a:p>
          <a:p>
            <a:r>
              <a:rPr lang="en-US" dirty="0"/>
              <a:t>              Trifecta: global pandemic, political and racial tension, economic uncertainty</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E9A5FDC8-7B41-453B-B5C9-89ECF296FDB5}" type="slidenum">
              <a:rPr lang="en-US" smtClean="0"/>
              <a:t>3</a:t>
            </a:fld>
            <a:endParaRPr lang="en-US" dirty="0"/>
          </a:p>
        </p:txBody>
      </p:sp>
    </p:spTree>
    <p:extLst>
      <p:ext uri="{BB962C8B-B14F-4D97-AF65-F5344CB8AC3E}">
        <p14:creationId xmlns:p14="http://schemas.microsoft.com/office/powerpoint/2010/main" val="267556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how does this apply to the workplace? What are we all experiencing in the context of work?</a:t>
            </a:r>
          </a:p>
          <a:p>
            <a:endParaRPr lang="en-US" dirty="0">
              <a:cs typeface="Calibri"/>
            </a:endParaRPr>
          </a:p>
          <a:p>
            <a:r>
              <a:rPr lang="en-US" dirty="0">
                <a:cs typeface="Calibri"/>
              </a:rPr>
              <a:t>Well – our lives are intertwined with work. We spend so much time...</a:t>
            </a:r>
          </a:p>
        </p:txBody>
      </p:sp>
      <p:sp>
        <p:nvSpPr>
          <p:cNvPr id="4" name="Slide Number Placeholder 3"/>
          <p:cNvSpPr>
            <a:spLocks noGrp="1"/>
          </p:cNvSpPr>
          <p:nvPr>
            <p:ph type="sldNum" sz="quarter" idx="5"/>
          </p:nvPr>
        </p:nvSpPr>
        <p:spPr/>
        <p:txBody>
          <a:bodyPr/>
          <a:lstStyle/>
          <a:p>
            <a:fld id="{40E47219-4C74-44F3-8298-80CDC373363F}" type="slidenum">
              <a:rPr lang="en-US" smtClean="0"/>
              <a:t>4</a:t>
            </a:fld>
            <a:endParaRPr lang="en-US"/>
          </a:p>
        </p:txBody>
      </p:sp>
    </p:spTree>
    <p:extLst>
      <p:ext uri="{BB962C8B-B14F-4D97-AF65-F5344CB8AC3E}">
        <p14:creationId xmlns:p14="http://schemas.microsoft.com/office/powerpoint/2010/main" val="3010545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47219-4C74-44F3-8298-80CDC373363F}" type="slidenum">
              <a:rPr lang="en-US" smtClean="0"/>
              <a:t>5</a:t>
            </a:fld>
            <a:endParaRPr lang="en-US"/>
          </a:p>
        </p:txBody>
      </p:sp>
    </p:spTree>
    <p:extLst>
      <p:ext uri="{BB962C8B-B14F-4D97-AF65-F5344CB8AC3E}">
        <p14:creationId xmlns:p14="http://schemas.microsoft.com/office/powerpoint/2010/main" val="3884740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47219-4C74-44F3-8298-80CDC373363F}" type="slidenum">
              <a:rPr lang="en-US" smtClean="0"/>
              <a:t>6</a:t>
            </a:fld>
            <a:endParaRPr lang="en-US"/>
          </a:p>
        </p:txBody>
      </p:sp>
    </p:spTree>
    <p:extLst>
      <p:ext uri="{BB962C8B-B14F-4D97-AF65-F5344CB8AC3E}">
        <p14:creationId xmlns:p14="http://schemas.microsoft.com/office/powerpoint/2010/main" val="3524867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fld id="{40E47219-4C74-44F3-8298-80CDC373363F}" type="slidenum">
              <a:rPr lang="en-US" smtClean="0"/>
              <a:t>7</a:t>
            </a:fld>
            <a:endParaRPr lang="en-US"/>
          </a:p>
        </p:txBody>
      </p:sp>
    </p:spTree>
    <p:extLst>
      <p:ext uri="{BB962C8B-B14F-4D97-AF65-F5344CB8AC3E}">
        <p14:creationId xmlns:p14="http://schemas.microsoft.com/office/powerpoint/2010/main" val="53385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8</a:t>
            </a:fld>
            <a:endParaRPr lang="en-US" dirty="0"/>
          </a:p>
        </p:txBody>
      </p:sp>
    </p:spTree>
    <p:extLst>
      <p:ext uri="{BB962C8B-B14F-4D97-AF65-F5344CB8AC3E}">
        <p14:creationId xmlns:p14="http://schemas.microsoft.com/office/powerpoint/2010/main" val="3903318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the data to back this up - </a:t>
            </a:r>
          </a:p>
          <a:p>
            <a:r>
              <a:rPr lang="en-US"/>
              <a:t>This is data from a weekly survey collected by the CDC since March 2020 – </a:t>
            </a:r>
          </a:p>
          <a:p>
            <a:r>
              <a:rPr lang="en-US"/>
              <a:t>Current numbers show that 28.2% of respondents in the US are reporting symptoms of Anxiety Disorder</a:t>
            </a:r>
          </a:p>
          <a:p>
            <a:endParaRPr lang="en-US" dirty="0"/>
          </a:p>
          <a:p>
            <a:r>
              <a:rPr lang="en-US" dirty="0"/>
              <a:t>And let’s look at this block – 18-29 years old – averaging 40% for months now.</a:t>
            </a:r>
            <a:endParaRPr lang="en-US" dirty="0">
              <a:cs typeface="Calibri" panose="020F0502020204030204"/>
            </a:endParaRPr>
          </a:p>
          <a:p>
            <a:endParaRPr lang="en-US" dirty="0"/>
          </a:p>
          <a:p>
            <a:r>
              <a:rPr lang="en-US" dirty="0"/>
              <a:t>We know we’re seeing particularly high rates of mental health conditions and crises in youth and young people; when we think about the workforce, we're looking at Gen Z here. Gen Z is really driving the conversation around authentic commitment to mental health too</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0E47219-4C74-44F3-8298-80CDC373363F}" type="slidenum">
              <a:rPr lang="en-US" smtClean="0"/>
              <a:t>9</a:t>
            </a:fld>
            <a:endParaRPr lang="en-US"/>
          </a:p>
        </p:txBody>
      </p:sp>
    </p:spTree>
    <p:extLst>
      <p:ext uri="{BB962C8B-B14F-4D97-AF65-F5344CB8AC3E}">
        <p14:creationId xmlns:p14="http://schemas.microsoft.com/office/powerpoint/2010/main" val="310890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0CF578-0104-0E4B-84AD-1E4A73FB875C}"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11AF64-395E-CF4B-A7C1-049A6105F9D7}" type="slidenum">
              <a:rPr lang="en-US" smtClean="0"/>
              <a:t>‹#›</a:t>
            </a:fld>
            <a:endParaRPr lang="en-US" dirty="0"/>
          </a:p>
        </p:txBody>
      </p:sp>
    </p:spTree>
    <p:extLst>
      <p:ext uri="{BB962C8B-B14F-4D97-AF65-F5344CB8AC3E}">
        <p14:creationId xmlns:p14="http://schemas.microsoft.com/office/powerpoint/2010/main" val="335424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CF578-0104-0E4B-84AD-1E4A73FB875C}"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11AF64-395E-CF4B-A7C1-049A6105F9D7}" type="slidenum">
              <a:rPr lang="en-US" smtClean="0"/>
              <a:t>‹#›</a:t>
            </a:fld>
            <a:endParaRPr lang="en-US" dirty="0"/>
          </a:p>
        </p:txBody>
      </p:sp>
    </p:spTree>
    <p:extLst>
      <p:ext uri="{BB962C8B-B14F-4D97-AF65-F5344CB8AC3E}">
        <p14:creationId xmlns:p14="http://schemas.microsoft.com/office/powerpoint/2010/main" val="9447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CF578-0104-0E4B-84AD-1E4A73FB875C}"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11AF64-395E-CF4B-A7C1-049A6105F9D7}" type="slidenum">
              <a:rPr lang="en-US" smtClean="0"/>
              <a:t>‹#›</a:t>
            </a:fld>
            <a:endParaRPr lang="en-US" dirty="0"/>
          </a:p>
        </p:txBody>
      </p:sp>
    </p:spTree>
    <p:extLst>
      <p:ext uri="{BB962C8B-B14F-4D97-AF65-F5344CB8AC3E}">
        <p14:creationId xmlns:p14="http://schemas.microsoft.com/office/powerpoint/2010/main" val="134222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E345C6-A264-5349-BADC-1A3EE225134D}"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A0201-C411-0046-A1DC-865DE918C1CD}" type="slidenum">
              <a:rPr lang="en-US" smtClean="0"/>
              <a:t>‹#›</a:t>
            </a:fld>
            <a:endParaRPr lang="en-US"/>
          </a:p>
        </p:txBody>
      </p:sp>
    </p:spTree>
    <p:extLst>
      <p:ext uri="{BB962C8B-B14F-4D97-AF65-F5344CB8AC3E}">
        <p14:creationId xmlns:p14="http://schemas.microsoft.com/office/powerpoint/2010/main" val="3236323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E345C6-A264-5349-BADC-1A3EE225134D}"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A0201-C411-0046-A1DC-865DE918C1CD}" type="slidenum">
              <a:rPr lang="en-US" smtClean="0"/>
              <a:t>‹#›</a:t>
            </a:fld>
            <a:endParaRPr lang="en-US"/>
          </a:p>
        </p:txBody>
      </p:sp>
    </p:spTree>
    <p:extLst>
      <p:ext uri="{BB962C8B-B14F-4D97-AF65-F5344CB8AC3E}">
        <p14:creationId xmlns:p14="http://schemas.microsoft.com/office/powerpoint/2010/main" val="639034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E345C6-A264-5349-BADC-1A3EE225134D}"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A0201-C411-0046-A1DC-865DE918C1CD}" type="slidenum">
              <a:rPr lang="en-US" smtClean="0"/>
              <a:t>‹#›</a:t>
            </a:fld>
            <a:endParaRPr lang="en-US"/>
          </a:p>
        </p:txBody>
      </p:sp>
    </p:spTree>
    <p:extLst>
      <p:ext uri="{BB962C8B-B14F-4D97-AF65-F5344CB8AC3E}">
        <p14:creationId xmlns:p14="http://schemas.microsoft.com/office/powerpoint/2010/main" val="3518539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E345C6-A264-5349-BADC-1A3EE225134D}"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A0201-C411-0046-A1DC-865DE918C1CD}" type="slidenum">
              <a:rPr lang="en-US" smtClean="0"/>
              <a:t>‹#›</a:t>
            </a:fld>
            <a:endParaRPr lang="en-US"/>
          </a:p>
        </p:txBody>
      </p:sp>
    </p:spTree>
    <p:extLst>
      <p:ext uri="{BB962C8B-B14F-4D97-AF65-F5344CB8AC3E}">
        <p14:creationId xmlns:p14="http://schemas.microsoft.com/office/powerpoint/2010/main" val="2693249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E345C6-A264-5349-BADC-1A3EE225134D}"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A0201-C411-0046-A1DC-865DE918C1CD}" type="slidenum">
              <a:rPr lang="en-US" smtClean="0"/>
              <a:t>‹#›</a:t>
            </a:fld>
            <a:endParaRPr lang="en-US"/>
          </a:p>
        </p:txBody>
      </p:sp>
    </p:spTree>
    <p:extLst>
      <p:ext uri="{BB962C8B-B14F-4D97-AF65-F5344CB8AC3E}">
        <p14:creationId xmlns:p14="http://schemas.microsoft.com/office/powerpoint/2010/main" val="2967409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E345C6-A264-5349-BADC-1A3EE225134D}"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A0201-C411-0046-A1DC-865DE918C1CD}" type="slidenum">
              <a:rPr lang="en-US" smtClean="0"/>
              <a:t>‹#›</a:t>
            </a:fld>
            <a:endParaRPr lang="en-US"/>
          </a:p>
        </p:txBody>
      </p:sp>
    </p:spTree>
    <p:extLst>
      <p:ext uri="{BB962C8B-B14F-4D97-AF65-F5344CB8AC3E}">
        <p14:creationId xmlns:p14="http://schemas.microsoft.com/office/powerpoint/2010/main" val="1602801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345C6-A264-5349-BADC-1A3EE225134D}" type="datetimeFigureOut">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A0201-C411-0046-A1DC-865DE918C1CD}" type="slidenum">
              <a:rPr lang="en-US" smtClean="0"/>
              <a:t>‹#›</a:t>
            </a:fld>
            <a:endParaRPr lang="en-US"/>
          </a:p>
        </p:txBody>
      </p:sp>
    </p:spTree>
    <p:extLst>
      <p:ext uri="{BB962C8B-B14F-4D97-AF65-F5344CB8AC3E}">
        <p14:creationId xmlns:p14="http://schemas.microsoft.com/office/powerpoint/2010/main" val="1721889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E345C6-A264-5349-BADC-1A3EE225134D}"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A0201-C411-0046-A1DC-865DE918C1CD}" type="slidenum">
              <a:rPr lang="en-US" smtClean="0"/>
              <a:t>‹#›</a:t>
            </a:fld>
            <a:endParaRPr lang="en-US"/>
          </a:p>
        </p:txBody>
      </p:sp>
    </p:spTree>
    <p:extLst>
      <p:ext uri="{BB962C8B-B14F-4D97-AF65-F5344CB8AC3E}">
        <p14:creationId xmlns:p14="http://schemas.microsoft.com/office/powerpoint/2010/main" val="55228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CF578-0104-0E4B-84AD-1E4A73FB875C}"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11AF64-395E-CF4B-A7C1-049A6105F9D7}" type="slidenum">
              <a:rPr lang="en-US" smtClean="0"/>
              <a:t>‹#›</a:t>
            </a:fld>
            <a:endParaRPr lang="en-US" dirty="0"/>
          </a:p>
        </p:txBody>
      </p:sp>
    </p:spTree>
    <p:extLst>
      <p:ext uri="{BB962C8B-B14F-4D97-AF65-F5344CB8AC3E}">
        <p14:creationId xmlns:p14="http://schemas.microsoft.com/office/powerpoint/2010/main" val="1988082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E345C6-A264-5349-BADC-1A3EE225134D}"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A0201-C411-0046-A1DC-865DE918C1CD}" type="slidenum">
              <a:rPr lang="en-US" smtClean="0"/>
              <a:t>‹#›</a:t>
            </a:fld>
            <a:endParaRPr lang="en-US"/>
          </a:p>
        </p:txBody>
      </p:sp>
    </p:spTree>
    <p:extLst>
      <p:ext uri="{BB962C8B-B14F-4D97-AF65-F5344CB8AC3E}">
        <p14:creationId xmlns:p14="http://schemas.microsoft.com/office/powerpoint/2010/main" val="616110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E345C6-A264-5349-BADC-1A3EE225134D}"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A0201-C411-0046-A1DC-865DE918C1CD}" type="slidenum">
              <a:rPr lang="en-US" smtClean="0"/>
              <a:t>‹#›</a:t>
            </a:fld>
            <a:endParaRPr lang="en-US"/>
          </a:p>
        </p:txBody>
      </p:sp>
    </p:spTree>
    <p:extLst>
      <p:ext uri="{BB962C8B-B14F-4D97-AF65-F5344CB8AC3E}">
        <p14:creationId xmlns:p14="http://schemas.microsoft.com/office/powerpoint/2010/main" val="3691783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E345C6-A264-5349-BADC-1A3EE225134D}"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A0201-C411-0046-A1DC-865DE918C1CD}" type="slidenum">
              <a:rPr lang="en-US" smtClean="0"/>
              <a:t>‹#›</a:t>
            </a:fld>
            <a:endParaRPr lang="en-US"/>
          </a:p>
        </p:txBody>
      </p:sp>
    </p:spTree>
    <p:extLst>
      <p:ext uri="{BB962C8B-B14F-4D97-AF65-F5344CB8AC3E}">
        <p14:creationId xmlns:p14="http://schemas.microsoft.com/office/powerpoint/2010/main" val="407284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0CF578-0104-0E4B-84AD-1E4A73FB875C}"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11AF64-395E-CF4B-A7C1-049A6105F9D7}" type="slidenum">
              <a:rPr lang="en-US" smtClean="0"/>
              <a:t>‹#›</a:t>
            </a:fld>
            <a:endParaRPr lang="en-US" dirty="0"/>
          </a:p>
        </p:txBody>
      </p:sp>
    </p:spTree>
    <p:extLst>
      <p:ext uri="{BB962C8B-B14F-4D97-AF65-F5344CB8AC3E}">
        <p14:creationId xmlns:p14="http://schemas.microsoft.com/office/powerpoint/2010/main" val="1645144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0CF578-0104-0E4B-84AD-1E4A73FB875C}" type="datetimeFigureOut">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11AF64-395E-CF4B-A7C1-049A6105F9D7}" type="slidenum">
              <a:rPr lang="en-US" smtClean="0"/>
              <a:t>‹#›</a:t>
            </a:fld>
            <a:endParaRPr lang="en-US" dirty="0"/>
          </a:p>
        </p:txBody>
      </p:sp>
    </p:spTree>
    <p:extLst>
      <p:ext uri="{BB962C8B-B14F-4D97-AF65-F5344CB8AC3E}">
        <p14:creationId xmlns:p14="http://schemas.microsoft.com/office/powerpoint/2010/main" val="28559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0CF578-0104-0E4B-84AD-1E4A73FB875C}" type="datetimeFigureOut">
              <a:rPr lang="en-US" smtClean="0"/>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11AF64-395E-CF4B-A7C1-049A6105F9D7}" type="slidenum">
              <a:rPr lang="en-US" smtClean="0"/>
              <a:t>‹#›</a:t>
            </a:fld>
            <a:endParaRPr lang="en-US" dirty="0"/>
          </a:p>
        </p:txBody>
      </p:sp>
    </p:spTree>
    <p:extLst>
      <p:ext uri="{BB962C8B-B14F-4D97-AF65-F5344CB8AC3E}">
        <p14:creationId xmlns:p14="http://schemas.microsoft.com/office/powerpoint/2010/main" val="43407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0CF578-0104-0E4B-84AD-1E4A73FB875C}" type="datetimeFigureOut">
              <a:rPr lang="en-US" smtClean="0"/>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11AF64-395E-CF4B-A7C1-049A6105F9D7}" type="slidenum">
              <a:rPr lang="en-US" smtClean="0"/>
              <a:t>‹#›</a:t>
            </a:fld>
            <a:endParaRPr lang="en-US" dirty="0"/>
          </a:p>
        </p:txBody>
      </p:sp>
    </p:spTree>
    <p:extLst>
      <p:ext uri="{BB962C8B-B14F-4D97-AF65-F5344CB8AC3E}">
        <p14:creationId xmlns:p14="http://schemas.microsoft.com/office/powerpoint/2010/main" val="376719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CF578-0104-0E4B-84AD-1E4A73FB875C}" type="datetimeFigureOut">
              <a:rPr lang="en-US" smtClean="0"/>
              <a:t>5/10/2023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11AF64-395E-CF4B-A7C1-049A6105F9D7}" type="slidenum">
              <a:rPr lang="en-US" smtClean="0"/>
              <a:t>‹#›</a:t>
            </a:fld>
            <a:endParaRPr lang="en-US" dirty="0"/>
          </a:p>
        </p:txBody>
      </p:sp>
    </p:spTree>
    <p:extLst>
      <p:ext uri="{BB962C8B-B14F-4D97-AF65-F5344CB8AC3E}">
        <p14:creationId xmlns:p14="http://schemas.microsoft.com/office/powerpoint/2010/main" val="7208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0CF578-0104-0E4B-84AD-1E4A73FB875C}" type="datetimeFigureOut">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11AF64-395E-CF4B-A7C1-049A6105F9D7}" type="slidenum">
              <a:rPr lang="en-US" smtClean="0"/>
              <a:t>‹#›</a:t>
            </a:fld>
            <a:endParaRPr lang="en-US" dirty="0"/>
          </a:p>
        </p:txBody>
      </p:sp>
    </p:spTree>
    <p:extLst>
      <p:ext uri="{BB962C8B-B14F-4D97-AF65-F5344CB8AC3E}">
        <p14:creationId xmlns:p14="http://schemas.microsoft.com/office/powerpoint/2010/main" val="12005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0CF578-0104-0E4B-84AD-1E4A73FB875C}" type="datetimeFigureOut">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11AF64-395E-CF4B-A7C1-049A6105F9D7}" type="slidenum">
              <a:rPr lang="en-US" smtClean="0"/>
              <a:t>‹#›</a:t>
            </a:fld>
            <a:endParaRPr lang="en-US" dirty="0"/>
          </a:p>
        </p:txBody>
      </p:sp>
    </p:spTree>
    <p:extLst>
      <p:ext uri="{BB962C8B-B14F-4D97-AF65-F5344CB8AC3E}">
        <p14:creationId xmlns:p14="http://schemas.microsoft.com/office/powerpoint/2010/main" val="636995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CF578-0104-0E4B-84AD-1E4A73FB875C}" type="datetimeFigureOut">
              <a:rPr lang="en-US" smtClean="0"/>
              <a:t>5/10/2023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1AF64-395E-CF4B-A7C1-049A6105F9D7}" type="slidenum">
              <a:rPr lang="en-US" smtClean="0"/>
              <a:t>‹#›</a:t>
            </a:fld>
            <a:endParaRPr lang="en-US" dirty="0"/>
          </a:p>
        </p:txBody>
      </p:sp>
    </p:spTree>
    <p:extLst>
      <p:ext uri="{BB962C8B-B14F-4D97-AF65-F5344CB8AC3E}">
        <p14:creationId xmlns:p14="http://schemas.microsoft.com/office/powerpoint/2010/main" val="932691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345C6-A264-5349-BADC-1A3EE225134D}" type="datetimeFigureOut">
              <a:rPr lang="en-US" smtClean="0"/>
              <a:t>5/10/2023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A0201-C411-0046-A1DC-865DE918C1CD}" type="slidenum">
              <a:rPr lang="en-US" smtClean="0"/>
              <a:t>‹#›</a:t>
            </a:fld>
            <a:endParaRPr lang="en-US"/>
          </a:p>
        </p:txBody>
      </p:sp>
    </p:spTree>
    <p:extLst>
      <p:ext uri="{BB962C8B-B14F-4D97-AF65-F5344CB8AC3E}">
        <p14:creationId xmlns:p14="http://schemas.microsoft.com/office/powerpoint/2010/main" val="669666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2.xml"/><Relationship Id="rId7" Type="http://schemas.openxmlformats.org/officeDocument/2006/relationships/image" Target="../media/image20.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2.png"/><Relationship Id="rId4" Type="http://schemas.openxmlformats.org/officeDocument/2006/relationships/diagramQuickStyle" Target="../diagrams/quickStyle2.xml"/><Relationship Id="rId9"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hyperlink" Target="https://www.cdc.gov/nchs/covid19/pulse/mental-health.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C56354-3917-6469-944F-A800D1D5E266}"/>
              </a:ext>
            </a:extLst>
          </p:cNvPr>
          <p:cNvSpPr txBox="1"/>
          <p:nvPr/>
        </p:nvSpPr>
        <p:spPr>
          <a:xfrm>
            <a:off x="747445" y="3402312"/>
            <a:ext cx="7638836" cy="1323439"/>
          </a:xfrm>
          <a:prstGeom prst="rect">
            <a:avLst/>
          </a:prstGeom>
          <a:noFill/>
          <a:effectLst>
            <a:outerShdw blurRad="272877" dist="98020" dir="4860000" sx="58251" sy="58251" algn="ctr" rotWithShape="0">
              <a:srgbClr val="000000"/>
            </a:outerShdw>
          </a:effectLst>
        </p:spPr>
        <p:txBody>
          <a:bodyPr wrap="square" lIns="91440" tIns="45720" rIns="91440" bIns="45720" anchor="t">
            <a:spAutoFit/>
          </a:bodyPr>
          <a:lstStyle/>
          <a:p>
            <a:pPr algn="ctr"/>
            <a:r>
              <a:rPr lang="en-US" sz="4000" dirty="0">
                <a:solidFill>
                  <a:schemeClr val="bg1"/>
                </a:solidFill>
                <a:latin typeface="Franklin Gothic Medium"/>
              </a:rPr>
              <a:t>Workplace Mental Health </a:t>
            </a:r>
            <a:endParaRPr lang="en-US">
              <a:solidFill>
                <a:schemeClr val="bg1"/>
              </a:solidFill>
              <a:latin typeface="Calibri" panose="020F0502020204030204"/>
              <a:cs typeface="Calibri" panose="020F0502020204030204"/>
            </a:endParaRPr>
          </a:p>
          <a:p>
            <a:pPr algn="ctr"/>
            <a:r>
              <a:rPr lang="en-US" sz="4000" dirty="0">
                <a:solidFill>
                  <a:schemeClr val="bg1"/>
                </a:solidFill>
                <a:latin typeface="Franklin Gothic Medium"/>
              </a:rPr>
              <a:t>&amp; Employee Mental Wellbeing</a:t>
            </a:r>
          </a:p>
        </p:txBody>
      </p:sp>
      <p:pic>
        <p:nvPicPr>
          <p:cNvPr id="5" name="Picture 4" descr="A picture containing text, clipart&#10;&#10;Description automatically generated">
            <a:extLst>
              <a:ext uri="{FF2B5EF4-FFF2-40B4-BE49-F238E27FC236}">
                <a16:creationId xmlns:a16="http://schemas.microsoft.com/office/drawing/2014/main" id="{FF9A8EE9-CF09-DE8D-2C2A-CAB6BD0C324A}"/>
              </a:ext>
            </a:extLst>
          </p:cNvPr>
          <p:cNvPicPr>
            <a:picLocks noChangeAspect="1"/>
          </p:cNvPicPr>
          <p:nvPr/>
        </p:nvPicPr>
        <p:blipFill>
          <a:blip r:embed="rId4"/>
          <a:stretch>
            <a:fillRect/>
          </a:stretch>
        </p:blipFill>
        <p:spPr>
          <a:xfrm>
            <a:off x="364732" y="289064"/>
            <a:ext cx="1743401" cy="672292"/>
          </a:xfrm>
          <a:prstGeom prst="rect">
            <a:avLst/>
          </a:prstGeom>
        </p:spPr>
      </p:pic>
      <p:sp>
        <p:nvSpPr>
          <p:cNvPr id="6" name="TextBox 5">
            <a:extLst>
              <a:ext uri="{FF2B5EF4-FFF2-40B4-BE49-F238E27FC236}">
                <a16:creationId xmlns:a16="http://schemas.microsoft.com/office/drawing/2014/main" id="{8C1240D6-AA3A-0B21-8CB8-78404BB46DF3}"/>
              </a:ext>
            </a:extLst>
          </p:cNvPr>
          <p:cNvSpPr txBox="1"/>
          <p:nvPr/>
        </p:nvSpPr>
        <p:spPr>
          <a:xfrm>
            <a:off x="0" y="5194139"/>
            <a:ext cx="9133726" cy="662746"/>
          </a:xfrm>
          <a:prstGeom prst="rect">
            <a:avLst/>
          </a:prstGeom>
          <a:noFill/>
        </p:spPr>
        <p:txBody>
          <a:bodyPr wrap="square">
            <a:spAutoFit/>
          </a:bodyPr>
          <a:lstStyle/>
          <a:p>
            <a:pPr algn="ctr"/>
            <a:r>
              <a:rPr lang="en-US" sz="1500" dirty="0">
                <a:solidFill>
                  <a:srgbClr val="002060"/>
                </a:solidFill>
                <a:latin typeface="Franklin Gothic Medium" panose="020B0603020102020204" pitchFamily="34" charset="0"/>
              </a:rPr>
              <a:t>PRESENTED BY </a:t>
            </a:r>
          </a:p>
          <a:p>
            <a:pPr algn="ctr">
              <a:lnSpc>
                <a:spcPct val="150000"/>
              </a:lnSpc>
            </a:pPr>
            <a:r>
              <a:rPr lang="en-US" sz="1600" dirty="0">
                <a:solidFill>
                  <a:schemeClr val="bg1"/>
                </a:solidFill>
                <a:latin typeface="Franklin Gothic Medium" panose="020B0603020102020204" pitchFamily="34" charset="0"/>
              </a:rPr>
              <a:t>Kate Kennedy-Lynch, </a:t>
            </a:r>
            <a:r>
              <a:rPr lang="en-US" sz="1600" i="1" dirty="0">
                <a:solidFill>
                  <a:schemeClr val="bg1"/>
                </a:solidFill>
                <a:latin typeface="Franklin Gothic Medium" panose="020B0603020102020204" pitchFamily="34" charset="0"/>
              </a:rPr>
              <a:t>Director, External Relations, NAMI</a:t>
            </a:r>
          </a:p>
        </p:txBody>
      </p:sp>
      <p:sp>
        <p:nvSpPr>
          <p:cNvPr id="7" name="TextBox 6">
            <a:extLst>
              <a:ext uri="{FF2B5EF4-FFF2-40B4-BE49-F238E27FC236}">
                <a16:creationId xmlns:a16="http://schemas.microsoft.com/office/drawing/2014/main" id="{C9EE26E2-D8B9-A02D-8872-71E4781B0FE8}"/>
              </a:ext>
            </a:extLst>
          </p:cNvPr>
          <p:cNvSpPr txBox="1"/>
          <p:nvPr/>
        </p:nvSpPr>
        <p:spPr>
          <a:xfrm>
            <a:off x="2822014" y="6220740"/>
            <a:ext cx="3902293" cy="369332"/>
          </a:xfrm>
          <a:prstGeom prst="rect">
            <a:avLst/>
          </a:prstGeom>
          <a:noFill/>
        </p:spPr>
        <p:txBody>
          <a:bodyPr wrap="square" lIns="91440" tIns="45720" rIns="91440" bIns="45720" anchor="t">
            <a:spAutoFit/>
          </a:bodyPr>
          <a:lstStyle/>
          <a:p>
            <a:pPr algn="ctr"/>
            <a:r>
              <a:rPr lang="en-US" dirty="0">
                <a:solidFill>
                  <a:schemeClr val="bg1"/>
                </a:solidFill>
                <a:latin typeface="Franklin Gothic Medium"/>
              </a:rPr>
              <a:t>National Retail Federation</a:t>
            </a:r>
            <a:r>
              <a:rPr lang="en-US" sz="1800" dirty="0">
                <a:solidFill>
                  <a:schemeClr val="bg1"/>
                </a:solidFill>
                <a:latin typeface="Franklin Gothic Medium"/>
              </a:rPr>
              <a:t>• </a:t>
            </a:r>
            <a:r>
              <a:rPr lang="en-US" dirty="0">
                <a:solidFill>
                  <a:schemeClr val="bg1"/>
                </a:solidFill>
                <a:latin typeface="Franklin Gothic Medium"/>
              </a:rPr>
              <a:t>5.11.23</a:t>
            </a:r>
          </a:p>
        </p:txBody>
      </p:sp>
      <p:cxnSp>
        <p:nvCxnSpPr>
          <p:cNvPr id="8" name="Straight Connector 7">
            <a:extLst>
              <a:ext uri="{FF2B5EF4-FFF2-40B4-BE49-F238E27FC236}">
                <a16:creationId xmlns:a16="http://schemas.microsoft.com/office/drawing/2014/main" id="{BF500CF0-457E-FD1D-B0AF-28FD2332FBB8}"/>
              </a:ext>
            </a:extLst>
          </p:cNvPr>
          <p:cNvCxnSpPr>
            <a:cxnSpLocks/>
          </p:cNvCxnSpPr>
          <p:nvPr/>
        </p:nvCxnSpPr>
        <p:spPr>
          <a:xfrm flipH="1">
            <a:off x="2826143" y="6046765"/>
            <a:ext cx="3481441"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96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C417D31-DFD5-7533-BDC3-80F0AC9EF751}"/>
              </a:ext>
            </a:extLst>
          </p:cNvPr>
          <p:cNvSpPr txBox="1"/>
          <p:nvPr/>
        </p:nvSpPr>
        <p:spPr>
          <a:xfrm>
            <a:off x="1559526" y="345295"/>
            <a:ext cx="6031034" cy="1384995"/>
          </a:xfrm>
          <a:prstGeom prst="rect">
            <a:avLst/>
          </a:prstGeom>
          <a:noFill/>
        </p:spPr>
        <p:txBody>
          <a:bodyPr wrap="square" rtlCol="0">
            <a:spAutoFit/>
          </a:bodyPr>
          <a:lstStyle/>
          <a:p>
            <a:pPr defTabSz="457200"/>
            <a:r>
              <a:rPr lang="en-US" sz="4400" i="1" dirty="0">
                <a:solidFill>
                  <a:srgbClr val="113A73"/>
                </a:solidFill>
                <a:latin typeface="Calibri"/>
              </a:rPr>
              <a:t>RECENT</a:t>
            </a:r>
            <a:r>
              <a:rPr lang="en-US" sz="4400" dirty="0">
                <a:solidFill>
                  <a:srgbClr val="113A73"/>
                </a:solidFill>
                <a:latin typeface="Calibri"/>
              </a:rPr>
              <a:t> reports on WMH </a:t>
            </a:r>
            <a:r>
              <a:rPr lang="en-US" sz="4000" dirty="0">
                <a:solidFill>
                  <a:prstClr val="white"/>
                </a:solidFill>
                <a:latin typeface="Calibri"/>
              </a:rPr>
              <a:t>…</a:t>
            </a:r>
          </a:p>
        </p:txBody>
      </p:sp>
      <p:pic>
        <p:nvPicPr>
          <p:cNvPr id="4" name="Picture 3">
            <a:extLst>
              <a:ext uri="{FF2B5EF4-FFF2-40B4-BE49-F238E27FC236}">
                <a16:creationId xmlns:a16="http://schemas.microsoft.com/office/drawing/2014/main" id="{F7573EDD-FA9F-2931-BBB6-64D655FCF381}"/>
              </a:ext>
            </a:extLst>
          </p:cNvPr>
          <p:cNvPicPr>
            <a:picLocks noChangeAspect="1"/>
          </p:cNvPicPr>
          <p:nvPr/>
        </p:nvPicPr>
        <p:blipFill>
          <a:blip r:embed="rId3"/>
          <a:stretch>
            <a:fillRect/>
          </a:stretch>
        </p:blipFill>
        <p:spPr>
          <a:xfrm>
            <a:off x="205277" y="1533438"/>
            <a:ext cx="3854089" cy="2859639"/>
          </a:xfrm>
          <a:prstGeom prst="rect">
            <a:avLst/>
          </a:prstGeom>
        </p:spPr>
      </p:pic>
      <p:sp>
        <p:nvSpPr>
          <p:cNvPr id="10" name="TextBox 9">
            <a:extLst>
              <a:ext uri="{FF2B5EF4-FFF2-40B4-BE49-F238E27FC236}">
                <a16:creationId xmlns:a16="http://schemas.microsoft.com/office/drawing/2014/main" id="{AAB35AD0-C78A-164E-7AC7-258E5C2931C7}"/>
              </a:ext>
            </a:extLst>
          </p:cNvPr>
          <p:cNvSpPr txBox="1"/>
          <p:nvPr/>
        </p:nvSpPr>
        <p:spPr>
          <a:xfrm>
            <a:off x="1502814" y="5880367"/>
            <a:ext cx="7641186" cy="307777"/>
          </a:xfrm>
          <a:prstGeom prst="rect">
            <a:avLst/>
          </a:prstGeom>
          <a:noFill/>
        </p:spPr>
        <p:txBody>
          <a:bodyPr wrap="square">
            <a:spAutoFit/>
          </a:bodyPr>
          <a:lstStyle/>
          <a:p>
            <a:r>
              <a:rPr lang="en-US" sz="1400" b="1" dirty="0">
                <a:solidFill>
                  <a:srgbClr val="799900"/>
                </a:solidFill>
              </a:rPr>
              <a:t>SG Report</a:t>
            </a:r>
            <a:r>
              <a:rPr lang="en-US" sz="1400" dirty="0">
                <a:solidFill>
                  <a:srgbClr val="799900"/>
                </a:solidFill>
              </a:rPr>
              <a:t>: https://www.hhs.gov/sites/default/files/workplace-mental-health-well-being.pdf</a:t>
            </a:r>
          </a:p>
        </p:txBody>
      </p:sp>
      <p:sp>
        <p:nvSpPr>
          <p:cNvPr id="12" name="TextBox 11">
            <a:extLst>
              <a:ext uri="{FF2B5EF4-FFF2-40B4-BE49-F238E27FC236}">
                <a16:creationId xmlns:a16="http://schemas.microsoft.com/office/drawing/2014/main" id="{83F7D961-2950-D4D1-D336-6B45CE7F30E0}"/>
              </a:ext>
            </a:extLst>
          </p:cNvPr>
          <p:cNvSpPr txBox="1"/>
          <p:nvPr/>
        </p:nvSpPr>
        <p:spPr>
          <a:xfrm>
            <a:off x="1975648" y="6194187"/>
            <a:ext cx="5757373" cy="307777"/>
          </a:xfrm>
          <a:prstGeom prst="rect">
            <a:avLst/>
          </a:prstGeom>
          <a:noFill/>
        </p:spPr>
        <p:txBody>
          <a:bodyPr wrap="square">
            <a:spAutoFit/>
          </a:bodyPr>
          <a:lstStyle/>
          <a:p>
            <a:r>
              <a:rPr lang="en-US" sz="1400" b="1" dirty="0">
                <a:solidFill>
                  <a:srgbClr val="799900"/>
                </a:solidFill>
              </a:rPr>
              <a:t>WHO Report</a:t>
            </a:r>
            <a:r>
              <a:rPr lang="en-US" sz="1400" dirty="0">
                <a:solidFill>
                  <a:srgbClr val="799900"/>
                </a:solidFill>
              </a:rPr>
              <a:t>: https://www.who.int/publications/i/item/9789240053052</a:t>
            </a:r>
          </a:p>
        </p:txBody>
      </p:sp>
      <p:pic>
        <p:nvPicPr>
          <p:cNvPr id="14" name="Picture 13">
            <a:extLst>
              <a:ext uri="{FF2B5EF4-FFF2-40B4-BE49-F238E27FC236}">
                <a16:creationId xmlns:a16="http://schemas.microsoft.com/office/drawing/2014/main" id="{4034331A-2731-C277-449C-9CB1AA074C23}"/>
              </a:ext>
            </a:extLst>
          </p:cNvPr>
          <p:cNvPicPr>
            <a:picLocks noChangeAspect="1"/>
          </p:cNvPicPr>
          <p:nvPr/>
        </p:nvPicPr>
        <p:blipFill>
          <a:blip r:embed="rId4"/>
          <a:stretch>
            <a:fillRect/>
          </a:stretch>
        </p:blipFill>
        <p:spPr>
          <a:xfrm>
            <a:off x="6177086" y="1533438"/>
            <a:ext cx="2554048" cy="3671885"/>
          </a:xfrm>
          <a:prstGeom prst="rect">
            <a:avLst/>
          </a:prstGeom>
        </p:spPr>
      </p:pic>
      <p:pic>
        <p:nvPicPr>
          <p:cNvPr id="15" name="Picture 14">
            <a:extLst>
              <a:ext uri="{FF2B5EF4-FFF2-40B4-BE49-F238E27FC236}">
                <a16:creationId xmlns:a16="http://schemas.microsoft.com/office/drawing/2014/main" id="{99D49C02-87BD-FDB3-DEAF-D028CFC49439}"/>
              </a:ext>
            </a:extLst>
          </p:cNvPr>
          <p:cNvPicPr>
            <a:picLocks noChangeAspect="1"/>
          </p:cNvPicPr>
          <p:nvPr/>
        </p:nvPicPr>
        <p:blipFill>
          <a:blip r:embed="rId5"/>
          <a:stretch>
            <a:fillRect/>
          </a:stretch>
        </p:blipFill>
        <p:spPr>
          <a:xfrm>
            <a:off x="3783654" y="2295679"/>
            <a:ext cx="2488170" cy="3516744"/>
          </a:xfrm>
          <a:prstGeom prst="rect">
            <a:avLst/>
          </a:prstGeom>
        </p:spPr>
      </p:pic>
      <p:sp>
        <p:nvSpPr>
          <p:cNvPr id="21" name="TextBox 20">
            <a:extLst>
              <a:ext uri="{FF2B5EF4-FFF2-40B4-BE49-F238E27FC236}">
                <a16:creationId xmlns:a16="http://schemas.microsoft.com/office/drawing/2014/main" id="{29C7FA40-F1C8-8DDA-D4B0-5F7B36753183}"/>
              </a:ext>
            </a:extLst>
          </p:cNvPr>
          <p:cNvSpPr txBox="1"/>
          <p:nvPr/>
        </p:nvSpPr>
        <p:spPr>
          <a:xfrm>
            <a:off x="1559526" y="6503904"/>
            <a:ext cx="6589616" cy="307777"/>
          </a:xfrm>
          <a:prstGeom prst="rect">
            <a:avLst/>
          </a:prstGeom>
          <a:noFill/>
        </p:spPr>
        <p:txBody>
          <a:bodyPr wrap="square">
            <a:spAutoFit/>
          </a:bodyPr>
          <a:lstStyle/>
          <a:p>
            <a:r>
              <a:rPr lang="en-US" sz="1400" b="1" dirty="0">
                <a:solidFill>
                  <a:srgbClr val="799900"/>
                </a:solidFill>
              </a:rPr>
              <a:t>USC Annenberg Report</a:t>
            </a:r>
            <a:r>
              <a:rPr lang="en-US" sz="1400" dirty="0">
                <a:solidFill>
                  <a:srgbClr val="799900"/>
                </a:solidFill>
              </a:rPr>
              <a:t>: https://issuu.com/uscannenberg/docs/relevance-report-2022</a:t>
            </a:r>
          </a:p>
        </p:txBody>
      </p:sp>
    </p:spTree>
    <p:extLst>
      <p:ext uri="{BB962C8B-B14F-4D97-AF65-F5344CB8AC3E}">
        <p14:creationId xmlns:p14="http://schemas.microsoft.com/office/powerpoint/2010/main" val="117344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5B3A23-6ABF-BDEB-A2A3-69F56566A9B7}"/>
              </a:ext>
            </a:extLst>
          </p:cNvPr>
          <p:cNvSpPr/>
          <p:nvPr/>
        </p:nvSpPr>
        <p:spPr>
          <a:xfrm>
            <a:off x="0" y="11453"/>
            <a:ext cx="9144000" cy="669584"/>
          </a:xfrm>
          <a:prstGeom prst="rect">
            <a:avLst/>
          </a:prstGeom>
          <a:gradFill>
            <a:gsLst>
              <a:gs pos="100000">
                <a:srgbClr val="52AB65"/>
              </a:gs>
              <a:gs pos="0">
                <a:srgbClr val="2A3C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73777"/>
              </a:solidFill>
              <a:highlight>
                <a:srgbClr val="52AB65"/>
              </a:highlight>
            </a:endParaRPr>
          </a:p>
        </p:txBody>
      </p:sp>
      <p:sp>
        <p:nvSpPr>
          <p:cNvPr id="5" name="Title 1">
            <a:extLst>
              <a:ext uri="{FF2B5EF4-FFF2-40B4-BE49-F238E27FC236}">
                <a16:creationId xmlns:a16="http://schemas.microsoft.com/office/drawing/2014/main" id="{CC38EA6F-6423-360E-C451-0571080C0716}"/>
              </a:ext>
            </a:extLst>
          </p:cNvPr>
          <p:cNvSpPr txBox="1">
            <a:spLocks/>
          </p:cNvSpPr>
          <p:nvPr/>
        </p:nvSpPr>
        <p:spPr>
          <a:xfrm>
            <a:off x="0" y="1132833"/>
            <a:ext cx="9144000" cy="5788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52AB65"/>
                </a:solidFill>
                <a:latin typeface="Franklin Gothic Medium"/>
              </a:rPr>
              <a:t>More Stats &amp; Facts</a:t>
            </a:r>
            <a:endParaRPr lang="en-US" sz="3600" dirty="0">
              <a:solidFill>
                <a:srgbClr val="52AB65"/>
              </a:solidFill>
              <a:latin typeface="Franklin Gothic Medium" panose="020B0603020102020204" pitchFamily="34" charset="0"/>
            </a:endParaRPr>
          </a:p>
          <a:p>
            <a:pPr algn="ctr"/>
            <a:endParaRPr lang="en-US" sz="3600" dirty="0">
              <a:solidFill>
                <a:srgbClr val="52AB65"/>
              </a:solidFill>
              <a:latin typeface="Franklin Gothic Medium" panose="020B0603020102020204"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933A2F7D-54D7-DD4E-10FB-E3EBEF420C01}"/>
              </a:ext>
            </a:extLst>
          </p:cNvPr>
          <p:cNvPicPr>
            <a:picLocks noChangeAspect="1"/>
          </p:cNvPicPr>
          <p:nvPr/>
        </p:nvPicPr>
        <p:blipFill>
          <a:blip r:embed="rId3"/>
          <a:stretch>
            <a:fillRect/>
          </a:stretch>
        </p:blipFill>
        <p:spPr>
          <a:xfrm>
            <a:off x="168552" y="118573"/>
            <a:ext cx="1167090" cy="450054"/>
          </a:xfrm>
          <a:prstGeom prst="rect">
            <a:avLst/>
          </a:prstGeom>
        </p:spPr>
      </p:pic>
      <p:sp>
        <p:nvSpPr>
          <p:cNvPr id="7" name="Rectangle 6">
            <a:extLst>
              <a:ext uri="{FF2B5EF4-FFF2-40B4-BE49-F238E27FC236}">
                <a16:creationId xmlns:a16="http://schemas.microsoft.com/office/drawing/2014/main" id="{6E7A47A2-1377-E8F7-3901-61096092A624}"/>
              </a:ext>
            </a:extLst>
          </p:cNvPr>
          <p:cNvSpPr/>
          <p:nvPr/>
        </p:nvSpPr>
        <p:spPr>
          <a:xfrm>
            <a:off x="0" y="6612938"/>
            <a:ext cx="9144000" cy="255095"/>
          </a:xfrm>
          <a:prstGeom prst="rect">
            <a:avLst/>
          </a:prstGeom>
          <a:gradFill>
            <a:gsLst>
              <a:gs pos="0">
                <a:srgbClr val="52AB65"/>
              </a:gs>
              <a:gs pos="100000">
                <a:srgbClr val="2A3C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73777"/>
              </a:solidFill>
              <a:highlight>
                <a:srgbClr val="52AB65"/>
              </a:highlight>
            </a:endParaRPr>
          </a:p>
        </p:txBody>
      </p:sp>
      <p:graphicFrame>
        <p:nvGraphicFramePr>
          <p:cNvPr id="3" name="Content Placeholder 2">
            <a:extLst>
              <a:ext uri="{FF2B5EF4-FFF2-40B4-BE49-F238E27FC236}">
                <a16:creationId xmlns:a16="http://schemas.microsoft.com/office/drawing/2014/main" id="{893A7648-50A2-A5C0-CDC9-3CF01A4DAFD4}"/>
              </a:ext>
            </a:extLst>
          </p:cNvPr>
          <p:cNvGraphicFramePr>
            <a:graphicFrameLocks noGrp="1"/>
          </p:cNvGraphicFramePr>
          <p:nvPr>
            <p:ph idx="1"/>
            <p:extLst>
              <p:ext uri="{D42A27DB-BD31-4B8C-83A1-F6EECF244321}">
                <p14:modId xmlns:p14="http://schemas.microsoft.com/office/powerpoint/2010/main" val="457860701"/>
              </p:ext>
            </p:extLst>
          </p:nvPr>
        </p:nvGraphicFramePr>
        <p:xfrm>
          <a:off x="456392" y="1705951"/>
          <a:ext cx="8229600" cy="45094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8325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5B3A23-6ABF-BDEB-A2A3-69F56566A9B7}"/>
              </a:ext>
            </a:extLst>
          </p:cNvPr>
          <p:cNvSpPr/>
          <p:nvPr/>
        </p:nvSpPr>
        <p:spPr>
          <a:xfrm>
            <a:off x="0" y="11453"/>
            <a:ext cx="9144000" cy="669584"/>
          </a:xfrm>
          <a:prstGeom prst="rect">
            <a:avLst/>
          </a:prstGeom>
          <a:gradFill>
            <a:gsLst>
              <a:gs pos="100000">
                <a:srgbClr val="52AB65"/>
              </a:gs>
              <a:gs pos="0">
                <a:srgbClr val="2A3C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73777"/>
              </a:solidFill>
              <a:highlight>
                <a:srgbClr val="52AB65"/>
              </a:highlight>
            </a:endParaRPr>
          </a:p>
        </p:txBody>
      </p:sp>
      <p:sp>
        <p:nvSpPr>
          <p:cNvPr id="5" name="Title 1">
            <a:extLst>
              <a:ext uri="{FF2B5EF4-FFF2-40B4-BE49-F238E27FC236}">
                <a16:creationId xmlns:a16="http://schemas.microsoft.com/office/drawing/2014/main" id="{CC38EA6F-6423-360E-C451-0571080C0716}"/>
              </a:ext>
            </a:extLst>
          </p:cNvPr>
          <p:cNvSpPr txBox="1">
            <a:spLocks/>
          </p:cNvSpPr>
          <p:nvPr/>
        </p:nvSpPr>
        <p:spPr>
          <a:xfrm>
            <a:off x="1" y="810770"/>
            <a:ext cx="9144000" cy="5788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52AB65"/>
                </a:solidFill>
                <a:latin typeface="Franklin Gothic Medium"/>
              </a:rPr>
              <a:t>What is Burnout?</a:t>
            </a:r>
            <a:endParaRPr lang="en-US" sz="3600" dirty="0">
              <a:solidFill>
                <a:srgbClr val="52AB65"/>
              </a:solidFill>
              <a:latin typeface="Franklin Gothic Medium" panose="020B0603020102020204"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933A2F7D-54D7-DD4E-10FB-E3EBEF420C01}"/>
              </a:ext>
            </a:extLst>
          </p:cNvPr>
          <p:cNvPicPr>
            <a:picLocks noChangeAspect="1"/>
          </p:cNvPicPr>
          <p:nvPr/>
        </p:nvPicPr>
        <p:blipFill>
          <a:blip r:embed="rId3"/>
          <a:stretch>
            <a:fillRect/>
          </a:stretch>
        </p:blipFill>
        <p:spPr>
          <a:xfrm>
            <a:off x="168552" y="118573"/>
            <a:ext cx="1167090" cy="450054"/>
          </a:xfrm>
          <a:prstGeom prst="rect">
            <a:avLst/>
          </a:prstGeom>
        </p:spPr>
      </p:pic>
      <p:sp>
        <p:nvSpPr>
          <p:cNvPr id="7" name="Rectangle 6">
            <a:extLst>
              <a:ext uri="{FF2B5EF4-FFF2-40B4-BE49-F238E27FC236}">
                <a16:creationId xmlns:a16="http://schemas.microsoft.com/office/drawing/2014/main" id="{6E7A47A2-1377-E8F7-3901-61096092A624}"/>
              </a:ext>
            </a:extLst>
          </p:cNvPr>
          <p:cNvSpPr/>
          <p:nvPr/>
        </p:nvSpPr>
        <p:spPr>
          <a:xfrm>
            <a:off x="0" y="6612938"/>
            <a:ext cx="9144000" cy="255095"/>
          </a:xfrm>
          <a:prstGeom prst="rect">
            <a:avLst/>
          </a:prstGeom>
          <a:gradFill>
            <a:gsLst>
              <a:gs pos="0">
                <a:srgbClr val="52AB65"/>
              </a:gs>
              <a:gs pos="100000">
                <a:srgbClr val="2A3C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73777"/>
              </a:solidFill>
              <a:highlight>
                <a:srgbClr val="52AB65"/>
              </a:highlight>
            </a:endParaRPr>
          </a:p>
        </p:txBody>
      </p:sp>
      <p:grpSp>
        <p:nvGrpSpPr>
          <p:cNvPr id="2" name="Group 1">
            <a:extLst>
              <a:ext uri="{FF2B5EF4-FFF2-40B4-BE49-F238E27FC236}">
                <a16:creationId xmlns:a16="http://schemas.microsoft.com/office/drawing/2014/main" id="{6908E846-9C97-30F1-0F90-E44064B7CFD4}"/>
              </a:ext>
            </a:extLst>
          </p:cNvPr>
          <p:cNvGrpSpPr/>
          <p:nvPr/>
        </p:nvGrpSpPr>
        <p:grpSpPr>
          <a:xfrm>
            <a:off x="396521" y="1891728"/>
            <a:ext cx="8350958" cy="3623246"/>
            <a:chOff x="556260" y="2215520"/>
            <a:chExt cx="11134610" cy="4830994"/>
          </a:xfrm>
        </p:grpSpPr>
        <p:grpSp>
          <p:nvGrpSpPr>
            <p:cNvPr id="8" name="Group 7">
              <a:extLst>
                <a:ext uri="{FF2B5EF4-FFF2-40B4-BE49-F238E27FC236}">
                  <a16:creationId xmlns:a16="http://schemas.microsoft.com/office/drawing/2014/main" id="{3C321C7D-FEFC-7C6C-3492-58F6A4115FCE}"/>
                </a:ext>
              </a:extLst>
            </p:cNvPr>
            <p:cNvGrpSpPr/>
            <p:nvPr/>
          </p:nvGrpSpPr>
          <p:grpSpPr>
            <a:xfrm>
              <a:off x="556260" y="2215520"/>
              <a:ext cx="3017520" cy="4830994"/>
              <a:chOff x="556260" y="2215520"/>
              <a:chExt cx="3017520" cy="4830994"/>
            </a:xfrm>
          </p:grpSpPr>
          <p:sp>
            <p:nvSpPr>
              <p:cNvPr id="19" name="Rectangle 18">
                <a:extLst>
                  <a:ext uri="{FF2B5EF4-FFF2-40B4-BE49-F238E27FC236}">
                    <a16:creationId xmlns:a16="http://schemas.microsoft.com/office/drawing/2014/main" id="{7B087C23-9DBB-7CE3-37A4-B697FD67A9DF}"/>
                  </a:ext>
                </a:extLst>
              </p:cNvPr>
              <p:cNvSpPr/>
              <p:nvPr/>
            </p:nvSpPr>
            <p:spPr>
              <a:xfrm>
                <a:off x="556260" y="3329844"/>
                <a:ext cx="3017520" cy="3716670"/>
              </a:xfrm>
              <a:prstGeom prst="rect">
                <a:avLst/>
              </a:prstGeom>
              <a:solidFill>
                <a:srgbClr val="0099A8"/>
              </a:solidFill>
              <a:ln w="57150">
                <a:solidFill>
                  <a:srgbClr val="4B6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0" name="Oval 19">
                <a:extLst>
                  <a:ext uri="{FF2B5EF4-FFF2-40B4-BE49-F238E27FC236}">
                    <a16:creationId xmlns:a16="http://schemas.microsoft.com/office/drawing/2014/main" id="{CD75D319-D571-ED89-7F68-046E4C516E7A}"/>
                  </a:ext>
                </a:extLst>
              </p:cNvPr>
              <p:cNvSpPr/>
              <p:nvPr/>
            </p:nvSpPr>
            <p:spPr>
              <a:xfrm>
                <a:off x="917951" y="2215520"/>
                <a:ext cx="2286000" cy="2103118"/>
              </a:xfrm>
              <a:prstGeom prst="ellipse">
                <a:avLst/>
              </a:prstGeom>
              <a:solidFill>
                <a:srgbClr val="0099A8"/>
              </a:solidFill>
              <a:ln>
                <a:solidFill>
                  <a:srgbClr val="4B6F75"/>
                </a:solidFill>
              </a:ln>
              <a:effectLst>
                <a:outerShdw blurRad="44450" dist="27940" dir="5400000" algn="ctr">
                  <a:srgbClr val="000000">
                    <a:alpha val="32000"/>
                  </a:srgb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2400" b="1" dirty="0">
                  <a:solidFill>
                    <a:prstClr val="white"/>
                  </a:solidFill>
                  <a:latin typeface="Calibri" panose="020F0502020204030204"/>
                </a:endParaRPr>
              </a:p>
            </p:txBody>
          </p:sp>
          <p:sp>
            <p:nvSpPr>
              <p:cNvPr id="21" name="TextBox 20">
                <a:extLst>
                  <a:ext uri="{FF2B5EF4-FFF2-40B4-BE49-F238E27FC236}">
                    <a16:creationId xmlns:a16="http://schemas.microsoft.com/office/drawing/2014/main" id="{59979E95-5214-FA76-3E82-406A2308D8D3}"/>
                  </a:ext>
                </a:extLst>
              </p:cNvPr>
              <p:cNvSpPr txBox="1"/>
              <p:nvPr/>
            </p:nvSpPr>
            <p:spPr>
              <a:xfrm>
                <a:off x="596900" y="4389914"/>
                <a:ext cx="2976880" cy="2585322"/>
              </a:xfrm>
              <a:prstGeom prst="rect">
                <a:avLst/>
              </a:prstGeom>
              <a:noFill/>
            </p:spPr>
            <p:txBody>
              <a:bodyPr wrap="square" rtlCol="0">
                <a:spAutoFit/>
              </a:bodyPr>
              <a:lstStyle/>
              <a:p>
                <a:pPr algn="ctr" defTabSz="685800">
                  <a:defRPr/>
                </a:pPr>
                <a:r>
                  <a:rPr lang="en-US" sz="2000" dirty="0">
                    <a:solidFill>
                      <a:prstClr val="white"/>
                    </a:solidFill>
                    <a:latin typeface="Calibri" panose="020F0502020204030204"/>
                  </a:rPr>
                  <a:t>Stress response causing people to feel physically, emotionally, and cognitively exhausted.</a:t>
                </a:r>
              </a:p>
            </p:txBody>
          </p:sp>
          <p:sp>
            <p:nvSpPr>
              <p:cNvPr id="22" name="TextBox 21">
                <a:extLst>
                  <a:ext uri="{FF2B5EF4-FFF2-40B4-BE49-F238E27FC236}">
                    <a16:creationId xmlns:a16="http://schemas.microsoft.com/office/drawing/2014/main" id="{D78E3425-99AF-47E5-D93C-05B36FAD65FE}"/>
                  </a:ext>
                </a:extLst>
              </p:cNvPr>
              <p:cNvSpPr txBox="1"/>
              <p:nvPr/>
            </p:nvSpPr>
            <p:spPr>
              <a:xfrm>
                <a:off x="1022408" y="2961701"/>
                <a:ext cx="2096655" cy="584776"/>
              </a:xfrm>
              <a:prstGeom prst="rect">
                <a:avLst/>
              </a:prstGeom>
              <a:noFill/>
            </p:spPr>
            <p:txBody>
              <a:bodyPr wrap="square" rtlCol="0">
                <a:spAutoFit/>
              </a:bodyPr>
              <a:lstStyle/>
              <a:p>
                <a:pPr algn="ctr" defTabSz="685800">
                  <a:defRPr/>
                </a:pPr>
                <a:r>
                  <a:rPr lang="en-US" sz="2250" b="1" dirty="0">
                    <a:solidFill>
                      <a:prstClr val="white"/>
                    </a:solidFill>
                    <a:latin typeface="Calibri" panose="020F0502020204030204"/>
                  </a:rPr>
                  <a:t>Exhaustion</a:t>
                </a:r>
              </a:p>
            </p:txBody>
          </p:sp>
        </p:grpSp>
        <p:grpSp>
          <p:nvGrpSpPr>
            <p:cNvPr id="9" name="Group 8">
              <a:extLst>
                <a:ext uri="{FF2B5EF4-FFF2-40B4-BE49-F238E27FC236}">
                  <a16:creationId xmlns:a16="http://schemas.microsoft.com/office/drawing/2014/main" id="{DFDD1CB3-06D0-1A0F-EC3A-4E023D1E2DC2}"/>
                </a:ext>
              </a:extLst>
            </p:cNvPr>
            <p:cNvGrpSpPr/>
            <p:nvPr/>
          </p:nvGrpSpPr>
          <p:grpSpPr>
            <a:xfrm>
              <a:off x="4512310" y="2215520"/>
              <a:ext cx="3200400" cy="4830994"/>
              <a:chOff x="4512310" y="2215520"/>
              <a:chExt cx="3200400" cy="4830994"/>
            </a:xfrm>
          </p:grpSpPr>
          <p:sp>
            <p:nvSpPr>
              <p:cNvPr id="15" name="Rectangle 14">
                <a:extLst>
                  <a:ext uri="{FF2B5EF4-FFF2-40B4-BE49-F238E27FC236}">
                    <a16:creationId xmlns:a16="http://schemas.microsoft.com/office/drawing/2014/main" id="{1BD514BC-98C7-BE89-F936-675AE350450B}"/>
                  </a:ext>
                </a:extLst>
              </p:cNvPr>
              <p:cNvSpPr/>
              <p:nvPr/>
            </p:nvSpPr>
            <p:spPr>
              <a:xfrm>
                <a:off x="4512310" y="3211116"/>
                <a:ext cx="3200400" cy="3835398"/>
              </a:xfrm>
              <a:prstGeom prst="rect">
                <a:avLst/>
              </a:prstGeom>
              <a:solidFill>
                <a:srgbClr val="0099A8"/>
              </a:solidFill>
              <a:ln w="57150">
                <a:solidFill>
                  <a:srgbClr val="4B6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0099A8"/>
                  </a:solidFill>
                  <a:latin typeface="Calibri" panose="020F0502020204030204"/>
                </a:endParaRPr>
              </a:p>
            </p:txBody>
          </p:sp>
          <p:sp>
            <p:nvSpPr>
              <p:cNvPr id="16" name="Oval 15">
                <a:extLst>
                  <a:ext uri="{FF2B5EF4-FFF2-40B4-BE49-F238E27FC236}">
                    <a16:creationId xmlns:a16="http://schemas.microsoft.com/office/drawing/2014/main" id="{9F2D33BD-EC5D-2ACE-9C48-3DE58AC13E08}"/>
                  </a:ext>
                </a:extLst>
              </p:cNvPr>
              <p:cNvSpPr/>
              <p:nvPr/>
            </p:nvSpPr>
            <p:spPr>
              <a:xfrm>
                <a:off x="4969510" y="2215520"/>
                <a:ext cx="2286000" cy="2103120"/>
              </a:xfrm>
              <a:prstGeom prst="ellipse">
                <a:avLst/>
              </a:prstGeom>
              <a:solidFill>
                <a:srgbClr val="0099A8"/>
              </a:solidFill>
              <a:ln>
                <a:noFill/>
              </a:ln>
              <a:effectLst>
                <a:outerShdw blurRad="44450" dist="27940" dir="5400000" algn="ctr">
                  <a:srgbClr val="000000">
                    <a:alpha val="32000"/>
                  </a:srgb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2250" b="1" dirty="0">
                  <a:solidFill>
                    <a:prstClr val="white"/>
                  </a:solidFill>
                  <a:latin typeface="Calibri" panose="020F0502020204030204"/>
                </a:endParaRPr>
              </a:p>
            </p:txBody>
          </p:sp>
          <p:sp>
            <p:nvSpPr>
              <p:cNvPr id="17" name="TextBox 16">
                <a:extLst>
                  <a:ext uri="{FF2B5EF4-FFF2-40B4-BE49-F238E27FC236}">
                    <a16:creationId xmlns:a16="http://schemas.microsoft.com/office/drawing/2014/main" id="{9654D712-E145-CF95-2BF7-BED28D7BD616}"/>
                  </a:ext>
                </a:extLst>
              </p:cNvPr>
              <p:cNvSpPr txBox="1"/>
              <p:nvPr/>
            </p:nvSpPr>
            <p:spPr>
              <a:xfrm>
                <a:off x="4635125" y="4605894"/>
                <a:ext cx="2976880" cy="1764585"/>
              </a:xfrm>
              <a:prstGeom prst="rect">
                <a:avLst/>
              </a:prstGeom>
              <a:noFill/>
            </p:spPr>
            <p:txBody>
              <a:bodyPr wrap="square" rtlCol="0">
                <a:spAutoFit/>
              </a:bodyPr>
              <a:lstStyle/>
              <a:p>
                <a:pPr algn="ctr" defTabSz="685800">
                  <a:defRPr/>
                </a:pPr>
                <a:r>
                  <a:rPr lang="en-US" sz="2000" dirty="0">
                    <a:solidFill>
                      <a:prstClr val="white"/>
                    </a:solidFill>
                    <a:latin typeface="Calibri" panose="020F0502020204030204"/>
                  </a:rPr>
                  <a:t>Feeling negative and cynical toward work, people at work, and others.</a:t>
                </a:r>
              </a:p>
            </p:txBody>
          </p:sp>
          <p:sp>
            <p:nvSpPr>
              <p:cNvPr id="18" name="TextBox 17">
                <a:extLst>
                  <a:ext uri="{FF2B5EF4-FFF2-40B4-BE49-F238E27FC236}">
                    <a16:creationId xmlns:a16="http://schemas.microsoft.com/office/drawing/2014/main" id="{423F40AA-2C83-F00E-D98A-0E9C18619BA2}"/>
                  </a:ext>
                </a:extLst>
              </p:cNvPr>
              <p:cNvSpPr txBox="1"/>
              <p:nvPr/>
            </p:nvSpPr>
            <p:spPr>
              <a:xfrm>
                <a:off x="5047673" y="2730869"/>
                <a:ext cx="2096655" cy="1046440"/>
              </a:xfrm>
              <a:prstGeom prst="rect">
                <a:avLst/>
              </a:prstGeom>
              <a:noFill/>
            </p:spPr>
            <p:txBody>
              <a:bodyPr wrap="square" rtlCol="0">
                <a:spAutoFit/>
              </a:bodyPr>
              <a:lstStyle/>
              <a:p>
                <a:pPr algn="ctr" defTabSz="685800">
                  <a:defRPr/>
                </a:pPr>
                <a:r>
                  <a:rPr lang="en-US" sz="2250" b="1" dirty="0">
                    <a:solidFill>
                      <a:prstClr val="white"/>
                    </a:solidFill>
                    <a:latin typeface="Calibri" panose="020F0502020204030204"/>
                  </a:rPr>
                  <a:t>Negative </a:t>
                </a:r>
              </a:p>
              <a:p>
                <a:pPr algn="ctr" defTabSz="685800">
                  <a:defRPr/>
                </a:pPr>
                <a:r>
                  <a:rPr lang="en-US" sz="2250" b="1" dirty="0">
                    <a:solidFill>
                      <a:prstClr val="white"/>
                    </a:solidFill>
                    <a:latin typeface="Calibri" panose="020F0502020204030204"/>
                  </a:rPr>
                  <a:t>&amp; Cynical</a:t>
                </a:r>
              </a:p>
            </p:txBody>
          </p:sp>
        </p:grpSp>
        <p:grpSp>
          <p:nvGrpSpPr>
            <p:cNvPr id="10" name="Group 9">
              <a:extLst>
                <a:ext uri="{FF2B5EF4-FFF2-40B4-BE49-F238E27FC236}">
                  <a16:creationId xmlns:a16="http://schemas.microsoft.com/office/drawing/2014/main" id="{1A9A8A31-950C-607A-12DA-CED8DAE5728E}"/>
                </a:ext>
              </a:extLst>
            </p:cNvPr>
            <p:cNvGrpSpPr/>
            <p:nvPr/>
          </p:nvGrpSpPr>
          <p:grpSpPr>
            <a:xfrm>
              <a:off x="8490470" y="2215520"/>
              <a:ext cx="3200400" cy="4830994"/>
              <a:chOff x="8490470" y="2215520"/>
              <a:chExt cx="3200400" cy="4830994"/>
            </a:xfrm>
          </p:grpSpPr>
          <p:sp>
            <p:nvSpPr>
              <p:cNvPr id="11" name="Rectangle 10">
                <a:extLst>
                  <a:ext uri="{FF2B5EF4-FFF2-40B4-BE49-F238E27FC236}">
                    <a16:creationId xmlns:a16="http://schemas.microsoft.com/office/drawing/2014/main" id="{EFD33292-30B1-25E4-7A4D-5203862FB766}"/>
                  </a:ext>
                </a:extLst>
              </p:cNvPr>
              <p:cNvSpPr/>
              <p:nvPr/>
            </p:nvSpPr>
            <p:spPr>
              <a:xfrm>
                <a:off x="8490470" y="3329845"/>
                <a:ext cx="3200400" cy="3716669"/>
              </a:xfrm>
              <a:prstGeom prst="rect">
                <a:avLst/>
              </a:prstGeom>
              <a:solidFill>
                <a:srgbClr val="0099A8"/>
              </a:solidFill>
              <a:ln w="57150">
                <a:solidFill>
                  <a:srgbClr val="4B6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2" name="Oval 11">
                <a:extLst>
                  <a:ext uri="{FF2B5EF4-FFF2-40B4-BE49-F238E27FC236}">
                    <a16:creationId xmlns:a16="http://schemas.microsoft.com/office/drawing/2014/main" id="{DEB5C76F-DC8B-6DB1-8A39-C889B24B8463}"/>
                  </a:ext>
                </a:extLst>
              </p:cNvPr>
              <p:cNvSpPr/>
              <p:nvPr/>
            </p:nvSpPr>
            <p:spPr>
              <a:xfrm>
                <a:off x="8952750" y="2215520"/>
                <a:ext cx="2286000" cy="2103120"/>
              </a:xfrm>
              <a:prstGeom prst="ellipse">
                <a:avLst/>
              </a:prstGeom>
              <a:solidFill>
                <a:srgbClr val="0099A8"/>
              </a:solidFill>
              <a:ln>
                <a:noFill/>
              </a:ln>
              <a:effectLst>
                <a:outerShdw blurRad="44450" dist="27940" dir="5400000" algn="ctr">
                  <a:srgbClr val="000000">
                    <a:alpha val="32000"/>
                  </a:srgb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2400" b="1" dirty="0">
                  <a:solidFill>
                    <a:prstClr val="white"/>
                  </a:solidFill>
                  <a:latin typeface="Calibri" panose="020F0502020204030204"/>
                </a:endParaRPr>
              </a:p>
            </p:txBody>
          </p:sp>
          <p:sp>
            <p:nvSpPr>
              <p:cNvPr id="13" name="TextBox 12">
                <a:extLst>
                  <a:ext uri="{FF2B5EF4-FFF2-40B4-BE49-F238E27FC236}">
                    <a16:creationId xmlns:a16="http://schemas.microsoft.com/office/drawing/2014/main" id="{83237E30-73C7-E198-7AB9-5E3498BDEAD0}"/>
                  </a:ext>
                </a:extLst>
              </p:cNvPr>
              <p:cNvSpPr txBox="1"/>
              <p:nvPr/>
            </p:nvSpPr>
            <p:spPr>
              <a:xfrm>
                <a:off x="8602230" y="4605894"/>
                <a:ext cx="2976880" cy="1764585"/>
              </a:xfrm>
              <a:prstGeom prst="rect">
                <a:avLst/>
              </a:prstGeom>
              <a:noFill/>
            </p:spPr>
            <p:txBody>
              <a:bodyPr wrap="square" rtlCol="0">
                <a:spAutoFit/>
              </a:bodyPr>
              <a:lstStyle/>
              <a:p>
                <a:pPr algn="ctr" defTabSz="685800">
                  <a:defRPr/>
                </a:pPr>
                <a:r>
                  <a:rPr lang="en-US" sz="2000" dirty="0">
                    <a:solidFill>
                      <a:prstClr val="white"/>
                    </a:solidFill>
                    <a:latin typeface="Calibri" panose="020F0502020204030204"/>
                  </a:rPr>
                  <a:t>Thinking what is wrong with me and why can’t I handle this.</a:t>
                </a:r>
              </a:p>
            </p:txBody>
          </p:sp>
          <p:sp>
            <p:nvSpPr>
              <p:cNvPr id="14" name="TextBox 13">
                <a:extLst>
                  <a:ext uri="{FF2B5EF4-FFF2-40B4-BE49-F238E27FC236}">
                    <a16:creationId xmlns:a16="http://schemas.microsoft.com/office/drawing/2014/main" id="{D85173FD-43FE-A901-1785-BE940E207B72}"/>
                  </a:ext>
                </a:extLst>
              </p:cNvPr>
              <p:cNvSpPr txBox="1"/>
              <p:nvPr/>
            </p:nvSpPr>
            <p:spPr>
              <a:xfrm>
                <a:off x="9047423" y="2482251"/>
                <a:ext cx="2096655" cy="1508105"/>
              </a:xfrm>
              <a:prstGeom prst="rect">
                <a:avLst/>
              </a:prstGeom>
              <a:noFill/>
            </p:spPr>
            <p:txBody>
              <a:bodyPr wrap="square" rtlCol="0">
                <a:spAutoFit/>
              </a:bodyPr>
              <a:lstStyle/>
              <a:p>
                <a:pPr algn="ctr" defTabSz="685800">
                  <a:defRPr/>
                </a:pPr>
                <a:r>
                  <a:rPr lang="en-US" sz="2250" b="1" dirty="0">
                    <a:solidFill>
                      <a:prstClr val="white"/>
                    </a:solidFill>
                    <a:latin typeface="Calibri" panose="020F0502020204030204"/>
                  </a:rPr>
                  <a:t>Negative About Oneself</a:t>
                </a:r>
              </a:p>
            </p:txBody>
          </p:sp>
        </p:grpSp>
      </p:grpSp>
      <p:sp>
        <p:nvSpPr>
          <p:cNvPr id="23" name="TextBox 22">
            <a:extLst>
              <a:ext uri="{FF2B5EF4-FFF2-40B4-BE49-F238E27FC236}">
                <a16:creationId xmlns:a16="http://schemas.microsoft.com/office/drawing/2014/main" id="{36A3B649-2DA3-4A94-946B-62670F5CE067}"/>
              </a:ext>
            </a:extLst>
          </p:cNvPr>
          <p:cNvSpPr txBox="1"/>
          <p:nvPr/>
        </p:nvSpPr>
        <p:spPr>
          <a:xfrm>
            <a:off x="3005861" y="6179485"/>
            <a:ext cx="5915024" cy="338554"/>
          </a:xfrm>
          <a:prstGeom prst="rect">
            <a:avLst/>
          </a:prstGeom>
          <a:noFill/>
        </p:spPr>
        <p:txBody>
          <a:bodyPr wrap="square" rtlCol="0">
            <a:spAutoFit/>
          </a:bodyPr>
          <a:lstStyle/>
          <a:p>
            <a:pPr algn="r" defTabSz="685800">
              <a:defRPr/>
            </a:pPr>
            <a:r>
              <a:rPr lang="en-US" sz="1600" b="1" i="1" dirty="0">
                <a:latin typeface="Calibri" panose="020F0502020204030204"/>
              </a:rPr>
              <a:t>World Health Organization, May 2019</a:t>
            </a:r>
          </a:p>
        </p:txBody>
      </p:sp>
    </p:spTree>
    <p:extLst>
      <p:ext uri="{BB962C8B-B14F-4D97-AF65-F5344CB8AC3E}">
        <p14:creationId xmlns:p14="http://schemas.microsoft.com/office/powerpoint/2010/main" val="3590827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08F2108-543C-4AA6-8C38-A7DA07A3845F}"/>
              </a:ext>
            </a:extLst>
          </p:cNvPr>
          <p:cNvGrpSpPr/>
          <p:nvPr/>
        </p:nvGrpSpPr>
        <p:grpSpPr>
          <a:xfrm>
            <a:off x="470814" y="1632532"/>
            <a:ext cx="8229601" cy="2412406"/>
            <a:chOff x="616364" y="1114760"/>
            <a:chExt cx="10972801" cy="3216541"/>
          </a:xfrm>
        </p:grpSpPr>
        <p:cxnSp>
          <p:nvCxnSpPr>
            <p:cNvPr id="23" name="Straight Connector 22">
              <a:extLst>
                <a:ext uri="{FF2B5EF4-FFF2-40B4-BE49-F238E27FC236}">
                  <a16:creationId xmlns:a16="http://schemas.microsoft.com/office/drawing/2014/main" id="{B94C8FA1-6114-40C8-95C1-A24A5BA618F8}"/>
                </a:ext>
              </a:extLst>
            </p:cNvPr>
            <p:cNvCxnSpPr/>
            <p:nvPr/>
          </p:nvCxnSpPr>
          <p:spPr>
            <a:xfrm>
              <a:off x="9330466" y="3147960"/>
              <a:ext cx="0" cy="11833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5F6878-6502-4621-9D12-F4B691240388}"/>
                </a:ext>
              </a:extLst>
            </p:cNvPr>
            <p:cNvCxnSpPr/>
            <p:nvPr/>
          </p:nvCxnSpPr>
          <p:spPr>
            <a:xfrm>
              <a:off x="6095999" y="3147960"/>
              <a:ext cx="0" cy="11833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14B4E40-6F98-40E7-BF77-83DCE084A112}"/>
                </a:ext>
              </a:extLst>
            </p:cNvPr>
            <p:cNvCxnSpPr/>
            <p:nvPr/>
          </p:nvCxnSpPr>
          <p:spPr>
            <a:xfrm>
              <a:off x="2888428" y="3147960"/>
              <a:ext cx="0" cy="118334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6ECD6B63-0D43-45E6-A19F-2298F108B2B7}"/>
                </a:ext>
              </a:extLst>
            </p:cNvPr>
            <p:cNvSpPr/>
            <p:nvPr/>
          </p:nvSpPr>
          <p:spPr>
            <a:xfrm>
              <a:off x="7896677" y="1114760"/>
              <a:ext cx="2813787" cy="2624870"/>
            </a:xfrm>
            <a:prstGeom prst="ellipse">
              <a:avLst/>
            </a:prstGeom>
            <a:solidFill>
              <a:srgbClr val="002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Oval 19">
              <a:extLst>
                <a:ext uri="{FF2B5EF4-FFF2-40B4-BE49-F238E27FC236}">
                  <a16:creationId xmlns:a16="http://schemas.microsoft.com/office/drawing/2014/main" id="{D2B0A03F-CD98-4D33-9991-F63334299521}"/>
                </a:ext>
              </a:extLst>
            </p:cNvPr>
            <p:cNvSpPr/>
            <p:nvPr/>
          </p:nvSpPr>
          <p:spPr>
            <a:xfrm>
              <a:off x="4689107" y="1114760"/>
              <a:ext cx="2813786" cy="2624870"/>
            </a:xfrm>
            <a:prstGeom prst="ellipse">
              <a:avLst/>
            </a:prstGeom>
            <a:solidFill>
              <a:srgbClr val="002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Oval 2">
              <a:extLst>
                <a:ext uri="{FF2B5EF4-FFF2-40B4-BE49-F238E27FC236}">
                  <a16:creationId xmlns:a16="http://schemas.microsoft.com/office/drawing/2014/main" id="{5FA39178-C727-4B09-83D6-C3BAFCA759A8}"/>
                </a:ext>
              </a:extLst>
            </p:cNvPr>
            <p:cNvSpPr/>
            <p:nvPr/>
          </p:nvSpPr>
          <p:spPr>
            <a:xfrm>
              <a:off x="1481535" y="1138964"/>
              <a:ext cx="2813786" cy="2624870"/>
            </a:xfrm>
            <a:prstGeom prst="ellipse">
              <a:avLst/>
            </a:prstGeom>
            <a:solidFill>
              <a:srgbClr val="002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Oval 1">
              <a:extLst>
                <a:ext uri="{FF2B5EF4-FFF2-40B4-BE49-F238E27FC236}">
                  <a16:creationId xmlns:a16="http://schemas.microsoft.com/office/drawing/2014/main" id="{62706C8E-631D-4413-9843-67F921900316}"/>
                </a:ext>
              </a:extLst>
            </p:cNvPr>
            <p:cNvSpPr/>
            <p:nvPr/>
          </p:nvSpPr>
          <p:spPr>
            <a:xfrm>
              <a:off x="1715299" y="1449595"/>
              <a:ext cx="2346257" cy="195520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Franklin Gothic Book"/>
                </a:rPr>
                <a:t>MH Education, Resources &amp; More</a:t>
              </a:r>
            </a:p>
          </p:txBody>
        </p:sp>
        <p:sp>
          <p:nvSpPr>
            <p:cNvPr id="18" name="Oval 17">
              <a:extLst>
                <a:ext uri="{FF2B5EF4-FFF2-40B4-BE49-F238E27FC236}">
                  <a16:creationId xmlns:a16="http://schemas.microsoft.com/office/drawing/2014/main" id="{2DF39E0E-8490-4126-BEC1-37FBA877905C}"/>
                </a:ext>
              </a:extLst>
            </p:cNvPr>
            <p:cNvSpPr/>
            <p:nvPr/>
          </p:nvSpPr>
          <p:spPr>
            <a:xfrm>
              <a:off x="5047129" y="1449594"/>
              <a:ext cx="2097741" cy="195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Franklin Gothic Book"/>
                </a:rPr>
                <a:t>Creating a Caring Culture</a:t>
              </a:r>
            </a:p>
          </p:txBody>
        </p:sp>
        <p:sp>
          <p:nvSpPr>
            <p:cNvPr id="19" name="Oval 18">
              <a:extLst>
                <a:ext uri="{FF2B5EF4-FFF2-40B4-BE49-F238E27FC236}">
                  <a16:creationId xmlns:a16="http://schemas.microsoft.com/office/drawing/2014/main" id="{68D01D31-4206-4B43-8DE8-BD410189C8C4}"/>
                </a:ext>
              </a:extLst>
            </p:cNvPr>
            <p:cNvSpPr/>
            <p:nvPr/>
          </p:nvSpPr>
          <p:spPr>
            <a:xfrm>
              <a:off x="8281596" y="1449594"/>
              <a:ext cx="2097741" cy="195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latin typeface="Franklin Gothic Book"/>
                </a:rPr>
                <a:t>Improving Access to Care &amp; Support</a:t>
              </a:r>
            </a:p>
          </p:txBody>
        </p:sp>
        <p:cxnSp>
          <p:nvCxnSpPr>
            <p:cNvPr id="8" name="Straight Connector 7">
              <a:extLst>
                <a:ext uri="{FF2B5EF4-FFF2-40B4-BE49-F238E27FC236}">
                  <a16:creationId xmlns:a16="http://schemas.microsoft.com/office/drawing/2014/main" id="{E5679FAD-D732-4D46-B96D-AE3654C50E8F}"/>
                </a:ext>
              </a:extLst>
            </p:cNvPr>
            <p:cNvCxnSpPr>
              <a:cxnSpLocks/>
            </p:cNvCxnSpPr>
            <p:nvPr/>
          </p:nvCxnSpPr>
          <p:spPr>
            <a:xfrm>
              <a:off x="616364" y="4331301"/>
              <a:ext cx="10972801"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99B0C782-EC9C-4ADC-A0C8-9088F15F3F03}"/>
              </a:ext>
            </a:extLst>
          </p:cNvPr>
          <p:cNvGrpSpPr/>
          <p:nvPr/>
        </p:nvGrpSpPr>
        <p:grpSpPr>
          <a:xfrm>
            <a:off x="3521840" y="4261347"/>
            <a:ext cx="2354132" cy="1548773"/>
            <a:chOff x="616364" y="4488849"/>
            <a:chExt cx="3138843" cy="2065030"/>
          </a:xfrm>
        </p:grpSpPr>
        <p:sp>
          <p:nvSpPr>
            <p:cNvPr id="40" name="Rectangle 39">
              <a:extLst>
                <a:ext uri="{FF2B5EF4-FFF2-40B4-BE49-F238E27FC236}">
                  <a16:creationId xmlns:a16="http://schemas.microsoft.com/office/drawing/2014/main" id="{03ED5073-8505-4FE4-A962-985755623DA5}"/>
                </a:ext>
              </a:extLst>
            </p:cNvPr>
            <p:cNvSpPr/>
            <p:nvPr/>
          </p:nvSpPr>
          <p:spPr>
            <a:xfrm>
              <a:off x="616364" y="4488849"/>
              <a:ext cx="3138843" cy="2065030"/>
            </a:xfrm>
            <a:prstGeom prst="rect">
              <a:avLst/>
            </a:prstGeom>
            <a:solidFill>
              <a:srgbClr val="71B5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TextBox 32">
              <a:extLst>
                <a:ext uri="{FF2B5EF4-FFF2-40B4-BE49-F238E27FC236}">
                  <a16:creationId xmlns:a16="http://schemas.microsoft.com/office/drawing/2014/main" id="{9C740BDA-9A1A-405D-AFD9-CE0B4D14107B}"/>
                </a:ext>
              </a:extLst>
            </p:cNvPr>
            <p:cNvSpPr txBox="1"/>
            <p:nvPr/>
          </p:nvSpPr>
          <p:spPr>
            <a:xfrm>
              <a:off x="674233" y="5325443"/>
              <a:ext cx="3080972" cy="861774"/>
            </a:xfrm>
            <a:prstGeom prst="rect">
              <a:avLst/>
            </a:prstGeom>
            <a:noFill/>
          </p:spPr>
          <p:txBody>
            <a:bodyPr wrap="square" lIns="91440" tIns="45720" rIns="91440" bIns="45720" rtlCol="0" anchor="t">
              <a:spAutoFit/>
            </a:bodyPr>
            <a:lstStyle/>
            <a:p>
              <a:pPr algn="ctr"/>
              <a:r>
                <a:rPr lang="en-US" dirty="0">
                  <a:solidFill>
                    <a:schemeClr val="bg1"/>
                  </a:solidFill>
                  <a:latin typeface="Franklin Gothic Book"/>
                </a:rPr>
                <a:t>Value in creating a caring culture.</a:t>
              </a:r>
            </a:p>
          </p:txBody>
        </p:sp>
        <p:pic>
          <p:nvPicPr>
            <p:cNvPr id="28" name="Graphic 27" descr="Rating 3 Star with solid fill">
              <a:extLst>
                <a:ext uri="{FF2B5EF4-FFF2-40B4-BE49-F238E27FC236}">
                  <a16:creationId xmlns:a16="http://schemas.microsoft.com/office/drawing/2014/main" id="{9278F804-10D8-4541-B7B7-A2A901CBEA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8585" y="4624995"/>
              <a:ext cx="914400" cy="914400"/>
            </a:xfrm>
            <a:prstGeom prst="rect">
              <a:avLst/>
            </a:prstGeom>
          </p:spPr>
        </p:pic>
      </p:grpSp>
      <p:grpSp>
        <p:nvGrpSpPr>
          <p:cNvPr id="45" name="Group 44">
            <a:extLst>
              <a:ext uri="{FF2B5EF4-FFF2-40B4-BE49-F238E27FC236}">
                <a16:creationId xmlns:a16="http://schemas.microsoft.com/office/drawing/2014/main" id="{60B24E41-02A6-46BF-A89D-D13C489BD50A}"/>
              </a:ext>
            </a:extLst>
          </p:cNvPr>
          <p:cNvGrpSpPr/>
          <p:nvPr/>
        </p:nvGrpSpPr>
        <p:grpSpPr>
          <a:xfrm>
            <a:off x="924090" y="4252257"/>
            <a:ext cx="2354132" cy="1548773"/>
            <a:chOff x="4540023" y="4508644"/>
            <a:chExt cx="3138843" cy="2065030"/>
          </a:xfrm>
          <a:solidFill>
            <a:srgbClr val="71B527"/>
          </a:solidFill>
        </p:grpSpPr>
        <p:sp>
          <p:nvSpPr>
            <p:cNvPr id="39" name="Rectangle 38">
              <a:extLst>
                <a:ext uri="{FF2B5EF4-FFF2-40B4-BE49-F238E27FC236}">
                  <a16:creationId xmlns:a16="http://schemas.microsoft.com/office/drawing/2014/main" id="{FC538BCE-6FBB-488A-9603-C809081A824F}"/>
                </a:ext>
              </a:extLst>
            </p:cNvPr>
            <p:cNvSpPr/>
            <p:nvPr/>
          </p:nvSpPr>
          <p:spPr>
            <a:xfrm>
              <a:off x="4540023" y="4508644"/>
              <a:ext cx="3138843" cy="2065030"/>
            </a:xfrm>
            <a:prstGeom prst="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TextBox 33">
              <a:extLst>
                <a:ext uri="{FF2B5EF4-FFF2-40B4-BE49-F238E27FC236}">
                  <a16:creationId xmlns:a16="http://schemas.microsoft.com/office/drawing/2014/main" id="{927A4265-3483-4BB3-A5C2-00D72623CC55}"/>
                </a:ext>
              </a:extLst>
            </p:cNvPr>
            <p:cNvSpPr txBox="1"/>
            <p:nvPr/>
          </p:nvSpPr>
          <p:spPr>
            <a:xfrm>
              <a:off x="4574504" y="4564997"/>
              <a:ext cx="3069880" cy="1969770"/>
            </a:xfrm>
            <a:prstGeom prst="rect">
              <a:avLst/>
            </a:prstGeom>
            <a:solidFill>
              <a:srgbClr val="71B527"/>
            </a:solidFill>
          </p:spPr>
          <p:txBody>
            <a:bodyPr wrap="square" lIns="91440" tIns="45720" rIns="91440" bIns="45720" rtlCol="0" anchor="t">
              <a:spAutoFit/>
            </a:bodyPr>
            <a:lstStyle/>
            <a:p>
              <a:pPr algn="ctr" defTabSz="685800">
                <a:defRPr/>
              </a:pPr>
              <a:r>
                <a:rPr lang="en-US" dirty="0">
                  <a:solidFill>
                    <a:schemeClr val="bg1"/>
                  </a:solidFill>
                  <a:latin typeface="Franklin Gothic Book"/>
                </a:rPr>
                <a:t>MH impacts retention, recruitment, performance, productivity, &amp; more.</a:t>
              </a:r>
            </a:p>
          </p:txBody>
        </p:sp>
      </p:grpSp>
      <p:grpSp>
        <p:nvGrpSpPr>
          <p:cNvPr id="46" name="Group 45">
            <a:extLst>
              <a:ext uri="{FF2B5EF4-FFF2-40B4-BE49-F238E27FC236}">
                <a16:creationId xmlns:a16="http://schemas.microsoft.com/office/drawing/2014/main" id="{C5ED639C-DD10-4026-B89D-BB3D1B36BF9B}"/>
              </a:ext>
            </a:extLst>
          </p:cNvPr>
          <p:cNvGrpSpPr/>
          <p:nvPr/>
        </p:nvGrpSpPr>
        <p:grpSpPr>
          <a:xfrm>
            <a:off x="6119590" y="4261347"/>
            <a:ext cx="2354132" cy="1548773"/>
            <a:chOff x="8450322" y="4488849"/>
            <a:chExt cx="3138843" cy="2065030"/>
          </a:xfrm>
        </p:grpSpPr>
        <p:sp>
          <p:nvSpPr>
            <p:cNvPr id="38" name="Rectangle 37">
              <a:extLst>
                <a:ext uri="{FF2B5EF4-FFF2-40B4-BE49-F238E27FC236}">
                  <a16:creationId xmlns:a16="http://schemas.microsoft.com/office/drawing/2014/main" id="{B98155CA-6F67-4C84-A84C-9E448277FA30}"/>
                </a:ext>
              </a:extLst>
            </p:cNvPr>
            <p:cNvSpPr/>
            <p:nvPr/>
          </p:nvSpPr>
          <p:spPr>
            <a:xfrm>
              <a:off x="8450322" y="4488849"/>
              <a:ext cx="3138843" cy="2065030"/>
            </a:xfrm>
            <a:prstGeom prst="rect">
              <a:avLst/>
            </a:prstGeom>
            <a:solidFill>
              <a:srgbClr val="71B5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TextBox 34">
              <a:extLst>
                <a:ext uri="{FF2B5EF4-FFF2-40B4-BE49-F238E27FC236}">
                  <a16:creationId xmlns:a16="http://schemas.microsoft.com/office/drawing/2014/main" id="{A4340B3E-715C-44FE-B3D3-6B357112E471}"/>
                </a:ext>
              </a:extLst>
            </p:cNvPr>
            <p:cNvSpPr txBox="1"/>
            <p:nvPr/>
          </p:nvSpPr>
          <p:spPr>
            <a:xfrm>
              <a:off x="8717278" y="4545888"/>
              <a:ext cx="2604931" cy="1969770"/>
            </a:xfrm>
            <a:prstGeom prst="rect">
              <a:avLst/>
            </a:prstGeom>
            <a:noFill/>
          </p:spPr>
          <p:txBody>
            <a:bodyPr wrap="square" lIns="91440" tIns="45720" rIns="91440" bIns="45720" rtlCol="0" anchor="t">
              <a:spAutoFit/>
            </a:bodyPr>
            <a:lstStyle/>
            <a:p>
              <a:pPr algn="ctr" defTabSz="685800">
                <a:defRPr/>
              </a:pPr>
              <a:r>
                <a:rPr lang="en-US" dirty="0">
                  <a:solidFill>
                    <a:schemeClr val="bg1"/>
                  </a:solidFill>
                  <a:latin typeface="Franklin Gothic Book"/>
                </a:rPr>
                <a:t>Burnout, excessive stress &amp; higher rates of mental health conditions.</a:t>
              </a:r>
              <a:r>
                <a:rPr lang="en-US" dirty="0">
                  <a:solidFill>
                    <a:schemeClr val="bg1"/>
                  </a:solidFill>
                  <a:latin typeface="Calibri" panose="020F0502020204030204"/>
                </a:rPr>
                <a:t> </a:t>
              </a:r>
            </a:p>
          </p:txBody>
        </p:sp>
      </p:grpSp>
      <p:pic>
        <p:nvPicPr>
          <p:cNvPr id="4" name="Picture 3">
            <a:extLst>
              <a:ext uri="{FF2B5EF4-FFF2-40B4-BE49-F238E27FC236}">
                <a16:creationId xmlns:a16="http://schemas.microsoft.com/office/drawing/2014/main" id="{83F645D6-86F7-A3FB-A608-113883801C9E}"/>
              </a:ext>
            </a:extLst>
          </p:cNvPr>
          <p:cNvPicPr>
            <a:picLocks noChangeAspect="1"/>
          </p:cNvPicPr>
          <p:nvPr/>
        </p:nvPicPr>
        <p:blipFill>
          <a:blip r:embed="rId5"/>
          <a:stretch>
            <a:fillRect/>
          </a:stretch>
        </p:blipFill>
        <p:spPr>
          <a:xfrm>
            <a:off x="0" y="3015"/>
            <a:ext cx="9144000" cy="1200036"/>
          </a:xfrm>
          <a:prstGeom prst="rect">
            <a:avLst/>
          </a:prstGeom>
        </p:spPr>
      </p:pic>
      <p:sp>
        <p:nvSpPr>
          <p:cNvPr id="17" name="Title 1">
            <a:extLst>
              <a:ext uri="{FF2B5EF4-FFF2-40B4-BE49-F238E27FC236}">
                <a16:creationId xmlns:a16="http://schemas.microsoft.com/office/drawing/2014/main" id="{B238F993-EC58-4B22-9ACF-CCD1F51616BC}"/>
              </a:ext>
            </a:extLst>
          </p:cNvPr>
          <p:cNvSpPr>
            <a:spLocks noGrp="1"/>
          </p:cNvSpPr>
          <p:nvPr>
            <p:ph type="title"/>
          </p:nvPr>
        </p:nvSpPr>
        <p:spPr>
          <a:xfrm>
            <a:off x="268382" y="607974"/>
            <a:ext cx="8875618" cy="439906"/>
          </a:xfrm>
        </p:spPr>
        <p:txBody>
          <a:bodyPr>
            <a:noAutofit/>
          </a:bodyPr>
          <a:lstStyle/>
          <a:p>
            <a:pPr algn="ctr"/>
            <a:r>
              <a:rPr lang="en-US" sz="3000" b="1" dirty="0">
                <a:solidFill>
                  <a:schemeClr val="bg1"/>
                </a:solidFill>
                <a:latin typeface="Franklin Gothic Medium"/>
                <a:cs typeface="Calibri"/>
                <a:sym typeface="Calibri"/>
              </a:rPr>
              <a:t>How are organizations addressing mental health? </a:t>
            </a:r>
            <a:br>
              <a:rPr lang="en-US" sz="3000" b="1" kern="0" dirty="0">
                <a:latin typeface="Franklin Gothic Medium"/>
                <a:cs typeface="Calibri"/>
              </a:rPr>
            </a:br>
            <a:endParaRPr lang="en-US" sz="3000" b="1">
              <a:solidFill>
                <a:schemeClr val="accent1"/>
              </a:solidFill>
              <a:latin typeface="Franklin Gothic Medium"/>
            </a:endParaRPr>
          </a:p>
        </p:txBody>
      </p:sp>
      <p:sp>
        <p:nvSpPr>
          <p:cNvPr id="7" name="Rectangle 6">
            <a:extLst>
              <a:ext uri="{FF2B5EF4-FFF2-40B4-BE49-F238E27FC236}">
                <a16:creationId xmlns:a16="http://schemas.microsoft.com/office/drawing/2014/main" id="{5115492C-3435-CBCA-4AE0-011FCFCCBE8C}"/>
              </a:ext>
            </a:extLst>
          </p:cNvPr>
          <p:cNvSpPr/>
          <p:nvPr/>
        </p:nvSpPr>
        <p:spPr>
          <a:xfrm>
            <a:off x="27231" y="6128866"/>
            <a:ext cx="9116769" cy="556807"/>
          </a:xfrm>
          <a:prstGeom prst="rect">
            <a:avLst/>
          </a:prstGeom>
          <a:solidFill>
            <a:srgbClr val="00259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srgbClr val="002596"/>
              </a:solidFill>
              <a:latin typeface="Calibri" panose="020F0502020204030204"/>
            </a:endParaRPr>
          </a:p>
        </p:txBody>
      </p:sp>
      <p:sp>
        <p:nvSpPr>
          <p:cNvPr id="6" name="TextBox 5">
            <a:extLst>
              <a:ext uri="{FF2B5EF4-FFF2-40B4-BE49-F238E27FC236}">
                <a16:creationId xmlns:a16="http://schemas.microsoft.com/office/drawing/2014/main" id="{8C0FFB81-C96C-FB70-2CD3-9C3525A81A01}"/>
              </a:ext>
            </a:extLst>
          </p:cNvPr>
          <p:cNvSpPr txBox="1"/>
          <p:nvPr/>
        </p:nvSpPr>
        <p:spPr>
          <a:xfrm>
            <a:off x="2263156" y="6119776"/>
            <a:ext cx="4914900" cy="523220"/>
          </a:xfrm>
          <a:prstGeom prst="rect">
            <a:avLst/>
          </a:prstGeom>
          <a:noFill/>
        </p:spPr>
        <p:txBody>
          <a:bodyPr wrap="square" rtlCol="0">
            <a:spAutoFit/>
          </a:bodyPr>
          <a:lstStyle/>
          <a:p>
            <a:pPr algn="ctr"/>
            <a:r>
              <a:rPr lang="en-US" sz="2800" dirty="0">
                <a:solidFill>
                  <a:schemeClr val="bg1"/>
                </a:solidFill>
              </a:rPr>
              <a:t>How it impacts the bottom line.</a:t>
            </a:r>
          </a:p>
        </p:txBody>
      </p:sp>
    </p:spTree>
    <p:extLst>
      <p:ext uri="{BB962C8B-B14F-4D97-AF65-F5344CB8AC3E}">
        <p14:creationId xmlns:p14="http://schemas.microsoft.com/office/powerpoint/2010/main" val="993028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7D0D-7402-A204-919A-39590CCAAB6F}"/>
              </a:ext>
            </a:extLst>
          </p:cNvPr>
          <p:cNvSpPr>
            <a:spLocks noGrp="1"/>
          </p:cNvSpPr>
          <p:nvPr>
            <p:ph type="title"/>
          </p:nvPr>
        </p:nvSpPr>
        <p:spPr>
          <a:xfrm>
            <a:off x="2014164" y="125753"/>
            <a:ext cx="6802701" cy="784433"/>
          </a:xfrm>
        </p:spPr>
        <p:txBody>
          <a:bodyPr>
            <a:normAutofit/>
          </a:bodyPr>
          <a:lstStyle/>
          <a:p>
            <a:r>
              <a:rPr lang="en-US" sz="3200" dirty="0">
                <a:solidFill>
                  <a:srgbClr val="52AB65"/>
                </a:solidFill>
                <a:latin typeface="Franklin Gothic Medium"/>
              </a:rPr>
              <a:t>Six Factors for Tackling Burnout</a:t>
            </a:r>
            <a:endParaRPr lang="en-US" dirty="0"/>
          </a:p>
        </p:txBody>
      </p:sp>
      <p:cxnSp>
        <p:nvCxnSpPr>
          <p:cNvPr id="7" name="Straight Connector 6">
            <a:extLst>
              <a:ext uri="{FF2B5EF4-FFF2-40B4-BE49-F238E27FC236}">
                <a16:creationId xmlns:a16="http://schemas.microsoft.com/office/drawing/2014/main" id="{21E1DAA7-E989-2D96-BA49-2986BA9FABB3}"/>
              </a:ext>
            </a:extLst>
          </p:cNvPr>
          <p:cNvCxnSpPr>
            <a:cxnSpLocks/>
          </p:cNvCxnSpPr>
          <p:nvPr/>
        </p:nvCxnSpPr>
        <p:spPr>
          <a:xfrm flipH="1">
            <a:off x="770562" y="824818"/>
            <a:ext cx="8373438" cy="0"/>
          </a:xfrm>
          <a:prstGeom prst="line">
            <a:avLst/>
          </a:prstGeom>
          <a:ln w="22225">
            <a:solidFill>
              <a:srgbClr val="52AB65"/>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D0B8410-8A19-E690-8D05-2C0955148A31}"/>
              </a:ext>
            </a:extLst>
          </p:cNvPr>
          <p:cNvSpPr/>
          <p:nvPr/>
        </p:nvSpPr>
        <p:spPr>
          <a:xfrm>
            <a:off x="174660" y="133429"/>
            <a:ext cx="1654270" cy="1654270"/>
          </a:xfrm>
          <a:prstGeom prst="ellipse">
            <a:avLst/>
          </a:prstGeom>
          <a:solidFill>
            <a:srgbClr val="2A3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8DACA180-44D2-7C7E-FFE6-52DAB2F45252}"/>
              </a:ext>
            </a:extLst>
          </p:cNvPr>
          <p:cNvPicPr>
            <a:picLocks noChangeAspect="1"/>
          </p:cNvPicPr>
          <p:nvPr/>
        </p:nvPicPr>
        <p:blipFill>
          <a:blip r:embed="rId3"/>
          <a:stretch>
            <a:fillRect/>
          </a:stretch>
        </p:blipFill>
        <p:spPr>
          <a:xfrm>
            <a:off x="424474" y="738978"/>
            <a:ext cx="1133275" cy="437015"/>
          </a:xfrm>
          <a:prstGeom prst="rect">
            <a:avLst/>
          </a:prstGeom>
        </p:spPr>
      </p:pic>
      <p:sp>
        <p:nvSpPr>
          <p:cNvPr id="10" name="TextBox 9">
            <a:extLst>
              <a:ext uri="{FF2B5EF4-FFF2-40B4-BE49-F238E27FC236}">
                <a16:creationId xmlns:a16="http://schemas.microsoft.com/office/drawing/2014/main" id="{8121ED5B-72E7-D8D0-867F-ACBC03F037E0}"/>
              </a:ext>
            </a:extLst>
          </p:cNvPr>
          <p:cNvSpPr txBox="1"/>
          <p:nvPr/>
        </p:nvSpPr>
        <p:spPr>
          <a:xfrm>
            <a:off x="2860675" y="1036556"/>
            <a:ext cx="5109677" cy="4639415"/>
          </a:xfrm>
          <a:prstGeom prst="rect">
            <a:avLst/>
          </a:prstGeom>
          <a:scene3d>
            <a:camera prst="orthographicFront"/>
            <a:lightRig rig="threePt" dir="t"/>
          </a:scene3d>
        </p:spPr>
        <p:txBody>
          <a:bodyPr vert="horz" lIns="91440" tIns="45720" rIns="91440" bIns="45720" rtlCol="0" anchor="t">
            <a:normAutofit/>
          </a:bodyPr>
          <a:lstStyle/>
          <a:p>
            <a:pPr>
              <a:lnSpc>
                <a:spcPct val="90000"/>
              </a:lnSpc>
              <a:spcAft>
                <a:spcPts val="600"/>
              </a:spcAft>
              <a:defRPr/>
            </a:pPr>
            <a:r>
              <a:rPr lang="en-US" sz="2400" dirty="0">
                <a:latin typeface="Franklin Gothic Medium"/>
              </a:rPr>
              <a:t>Workload</a:t>
            </a:r>
            <a:endParaRPr lang="en-US" sz="2400" dirty="0">
              <a:latin typeface="Franklin Gothic Medium" panose="020B0603020102020204" pitchFamily="34" charset="0"/>
            </a:endParaRPr>
          </a:p>
          <a:p>
            <a:pPr>
              <a:lnSpc>
                <a:spcPct val="90000"/>
              </a:lnSpc>
              <a:spcAft>
                <a:spcPts val="600"/>
              </a:spcAft>
              <a:defRPr/>
            </a:pPr>
            <a:endParaRPr lang="en-US" sz="2400" dirty="0">
              <a:latin typeface="Franklin Gothic Medium" panose="020B0603020102020204" pitchFamily="34" charset="0"/>
            </a:endParaRPr>
          </a:p>
          <a:p>
            <a:pPr>
              <a:lnSpc>
                <a:spcPct val="90000"/>
              </a:lnSpc>
              <a:spcAft>
                <a:spcPts val="600"/>
              </a:spcAft>
              <a:defRPr/>
            </a:pPr>
            <a:r>
              <a:rPr lang="en-US" sz="2400" dirty="0">
                <a:latin typeface="Franklin Gothic Medium"/>
              </a:rPr>
              <a:t>Autonomy &amp; Control</a:t>
            </a:r>
            <a:endParaRPr lang="en-US" sz="2400" dirty="0">
              <a:latin typeface="Franklin Gothic Medium" panose="020B0603020102020204" pitchFamily="34" charset="0"/>
            </a:endParaRPr>
          </a:p>
          <a:p>
            <a:pPr>
              <a:lnSpc>
                <a:spcPct val="90000"/>
              </a:lnSpc>
              <a:spcAft>
                <a:spcPts val="600"/>
              </a:spcAft>
              <a:defRPr/>
            </a:pPr>
            <a:endParaRPr lang="en-US" sz="2400" dirty="0">
              <a:latin typeface="Franklin Gothic Medium" panose="020B0603020102020204" pitchFamily="34" charset="0"/>
            </a:endParaRPr>
          </a:p>
          <a:p>
            <a:pPr>
              <a:lnSpc>
                <a:spcPct val="90000"/>
              </a:lnSpc>
              <a:spcAft>
                <a:spcPts val="600"/>
              </a:spcAft>
              <a:defRPr/>
            </a:pPr>
            <a:r>
              <a:rPr lang="en-US" sz="2400" dirty="0">
                <a:latin typeface="Franklin Gothic Medium"/>
              </a:rPr>
              <a:t>Reward &amp; Recognition</a:t>
            </a:r>
            <a:endParaRPr lang="en-US" sz="2400" dirty="0">
              <a:latin typeface="Franklin Gothic Medium" panose="020B0603020102020204" pitchFamily="34" charset="0"/>
            </a:endParaRPr>
          </a:p>
          <a:p>
            <a:pPr>
              <a:lnSpc>
                <a:spcPct val="90000"/>
              </a:lnSpc>
              <a:spcAft>
                <a:spcPts val="600"/>
              </a:spcAft>
              <a:defRPr/>
            </a:pPr>
            <a:endParaRPr lang="en-US" sz="2400" dirty="0">
              <a:latin typeface="Franklin Gothic Medium" panose="020B0603020102020204" pitchFamily="34" charset="0"/>
            </a:endParaRPr>
          </a:p>
          <a:p>
            <a:pPr>
              <a:lnSpc>
                <a:spcPct val="90000"/>
              </a:lnSpc>
              <a:spcAft>
                <a:spcPts val="600"/>
              </a:spcAft>
              <a:defRPr/>
            </a:pPr>
            <a:r>
              <a:rPr lang="en-US" sz="2400" dirty="0">
                <a:latin typeface="Franklin Gothic Medium"/>
              </a:rPr>
              <a:t>Community &amp; Sense of Belonging</a:t>
            </a:r>
            <a:endParaRPr lang="en-US" sz="2400" dirty="0">
              <a:latin typeface="Franklin Gothic Medium" panose="020B0603020102020204" pitchFamily="34" charset="0"/>
            </a:endParaRPr>
          </a:p>
          <a:p>
            <a:pPr>
              <a:lnSpc>
                <a:spcPct val="90000"/>
              </a:lnSpc>
              <a:spcAft>
                <a:spcPts val="600"/>
              </a:spcAft>
              <a:defRPr/>
            </a:pPr>
            <a:endParaRPr lang="en-US" sz="2400" dirty="0">
              <a:latin typeface="Franklin Gothic Medium" panose="020B0603020102020204" pitchFamily="34" charset="0"/>
            </a:endParaRPr>
          </a:p>
          <a:p>
            <a:pPr>
              <a:lnSpc>
                <a:spcPct val="90000"/>
              </a:lnSpc>
              <a:spcAft>
                <a:spcPts val="600"/>
              </a:spcAft>
              <a:defRPr/>
            </a:pPr>
            <a:r>
              <a:rPr lang="en-US" sz="2400" dirty="0">
                <a:latin typeface="Franklin Gothic Medium"/>
              </a:rPr>
              <a:t>Fairness in Opportunities</a:t>
            </a:r>
            <a:endParaRPr lang="en-US" sz="2400" dirty="0">
              <a:latin typeface="Franklin Gothic Medium" panose="020B0603020102020204" pitchFamily="34" charset="0"/>
            </a:endParaRPr>
          </a:p>
          <a:p>
            <a:pPr>
              <a:lnSpc>
                <a:spcPct val="90000"/>
              </a:lnSpc>
              <a:spcAft>
                <a:spcPts val="600"/>
              </a:spcAft>
              <a:defRPr/>
            </a:pPr>
            <a:endParaRPr lang="en-US" sz="2400" dirty="0">
              <a:latin typeface="Franklin Gothic Medium" panose="020B0603020102020204" pitchFamily="34" charset="0"/>
            </a:endParaRPr>
          </a:p>
          <a:p>
            <a:pPr>
              <a:lnSpc>
                <a:spcPct val="90000"/>
              </a:lnSpc>
              <a:spcAft>
                <a:spcPts val="600"/>
              </a:spcAft>
              <a:defRPr/>
            </a:pPr>
            <a:r>
              <a:rPr lang="en-US" sz="2400" dirty="0">
                <a:latin typeface="Franklin Gothic Medium"/>
              </a:rPr>
              <a:t>Values &amp; Purpose in work</a:t>
            </a:r>
            <a:endParaRPr lang="en-US" dirty="0"/>
          </a:p>
          <a:p>
            <a:pPr indent="-228594">
              <a:lnSpc>
                <a:spcPct val="90000"/>
              </a:lnSpc>
              <a:spcAft>
                <a:spcPts val="600"/>
              </a:spcAft>
              <a:buFont typeface="Arial" panose="020B0604020202020204" pitchFamily="34" charset="0"/>
              <a:buChar char="•"/>
              <a:defRPr/>
            </a:pPr>
            <a:endParaRPr lang="en-US" sz="1300" dirty="0"/>
          </a:p>
        </p:txBody>
      </p:sp>
      <p:sp>
        <p:nvSpPr>
          <p:cNvPr id="3" name="TextBox 2">
            <a:extLst>
              <a:ext uri="{FF2B5EF4-FFF2-40B4-BE49-F238E27FC236}">
                <a16:creationId xmlns:a16="http://schemas.microsoft.com/office/drawing/2014/main" id="{EE79038D-817D-2DEF-BFB1-864AB5A0B76C}"/>
              </a:ext>
            </a:extLst>
          </p:cNvPr>
          <p:cNvSpPr txBox="1"/>
          <p:nvPr/>
        </p:nvSpPr>
        <p:spPr>
          <a:xfrm>
            <a:off x="6607969" y="567928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Franklin Gothic Medium"/>
                <a:cs typeface="Calibri"/>
              </a:rPr>
              <a:t>Christina Maslach, Ph.D.</a:t>
            </a:r>
            <a:endParaRPr lang="en-US" sz="1400" dirty="0">
              <a:latin typeface="Franklin Gothic Medium"/>
            </a:endParaRPr>
          </a:p>
        </p:txBody>
      </p:sp>
    </p:spTree>
    <p:extLst>
      <p:ext uri="{BB962C8B-B14F-4D97-AF65-F5344CB8AC3E}">
        <p14:creationId xmlns:p14="http://schemas.microsoft.com/office/powerpoint/2010/main" val="1761124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3A31B-BDB1-768A-116B-4D256EA8ACF1}"/>
              </a:ext>
            </a:extLst>
          </p:cNvPr>
          <p:cNvSpPr>
            <a:spLocks noGrp="1"/>
          </p:cNvSpPr>
          <p:nvPr>
            <p:ph idx="1"/>
          </p:nvPr>
        </p:nvSpPr>
        <p:spPr>
          <a:xfrm>
            <a:off x="3753293" y="1646972"/>
            <a:ext cx="5007934" cy="4527848"/>
          </a:xfrm>
        </p:spPr>
        <p:txBody>
          <a:bodyPr>
            <a:normAutofit lnSpcReduction="10000"/>
          </a:bodyPr>
          <a:lstStyle/>
          <a:p>
            <a:pPr marL="342900" indent="-342900">
              <a:buFont typeface="Courier New" panose="02070309020205020404" pitchFamily="49" charset="0"/>
              <a:buChar char="o"/>
            </a:pPr>
            <a:r>
              <a:rPr lang="en-US" sz="2400" dirty="0">
                <a:latin typeface="Franklin Gothic Medium" panose="020B0603020102020204" pitchFamily="34" charset="0"/>
              </a:rPr>
              <a:t>Leadership Visibility</a:t>
            </a:r>
          </a:p>
          <a:p>
            <a:pPr marL="342900" indent="-342900">
              <a:buFont typeface="Courier New" panose="02070309020205020404" pitchFamily="49" charset="0"/>
              <a:buChar char="o"/>
            </a:pPr>
            <a:r>
              <a:rPr lang="en-US" sz="2400" dirty="0">
                <a:latin typeface="Franklin Gothic Medium" panose="020B0603020102020204" pitchFamily="34" charset="0"/>
              </a:rPr>
              <a:t>Training for Managers &amp; Employees</a:t>
            </a:r>
          </a:p>
          <a:p>
            <a:pPr marL="342900" indent="-342900">
              <a:buFont typeface="Courier New" panose="02070309020205020404" pitchFamily="49" charset="0"/>
              <a:buChar char="o"/>
            </a:pPr>
            <a:r>
              <a:rPr lang="en-US" sz="2400" dirty="0">
                <a:latin typeface="Franklin Gothic Medium" panose="020B0603020102020204" pitchFamily="34" charset="0"/>
              </a:rPr>
              <a:t>ERGs: Courageous Conversations</a:t>
            </a:r>
          </a:p>
          <a:p>
            <a:pPr marL="342900" indent="-342900">
              <a:buFont typeface="Courier New" panose="02070309020205020404" pitchFamily="49" charset="0"/>
              <a:buChar char="o"/>
            </a:pPr>
            <a:r>
              <a:rPr lang="en-US" sz="2400" dirty="0">
                <a:latin typeface="Franklin Gothic Medium" panose="020B0603020102020204" pitchFamily="34" charset="0"/>
              </a:rPr>
              <a:t>Making Mental Health visible</a:t>
            </a:r>
          </a:p>
          <a:p>
            <a:pPr marL="342900" indent="-342900">
              <a:buFont typeface="Courier New" panose="02070309020205020404" pitchFamily="49" charset="0"/>
              <a:buChar char="o"/>
            </a:pPr>
            <a:r>
              <a:rPr lang="en-US" sz="2400" dirty="0">
                <a:latin typeface="Franklin Gothic Medium" panose="020B0603020102020204" pitchFamily="34" charset="0"/>
              </a:rPr>
              <a:t>Tackling burnout, policies &amp; practices</a:t>
            </a:r>
          </a:p>
          <a:p>
            <a:pPr marL="342900" indent="-342900">
              <a:buFont typeface="Courier New" panose="02070309020205020404" pitchFamily="49" charset="0"/>
              <a:buChar char="o"/>
            </a:pPr>
            <a:r>
              <a:rPr lang="en-US" sz="2400" dirty="0">
                <a:latin typeface="Franklin Gothic Medium" panose="020B0603020102020204" pitchFamily="34" charset="0"/>
              </a:rPr>
              <a:t>Finding new ways to check in</a:t>
            </a:r>
          </a:p>
          <a:p>
            <a:pPr marL="800100" lvl="1" indent="-342900">
              <a:buFont typeface="Courier New" panose="02070309020205020404" pitchFamily="49" charset="0"/>
              <a:buChar char="o"/>
            </a:pPr>
            <a:r>
              <a:rPr lang="en-US" dirty="0">
                <a:latin typeface="Franklin Gothic Medium" panose="020B0603020102020204" pitchFamily="34" charset="0"/>
              </a:rPr>
              <a:t>Walks, lunches</a:t>
            </a:r>
          </a:p>
          <a:p>
            <a:pPr marL="342900" indent="-342900">
              <a:buFont typeface="Courier New" panose="02070309020205020404" pitchFamily="49" charset="0"/>
              <a:buChar char="o"/>
            </a:pPr>
            <a:r>
              <a:rPr lang="en-US" sz="2400" dirty="0">
                <a:latin typeface="Franklin Gothic Medium" panose="020B0603020102020204" pitchFamily="34" charset="0"/>
              </a:rPr>
              <a:t>Book Club with You Are Not Alone</a:t>
            </a:r>
          </a:p>
          <a:p>
            <a:pPr marL="342900" indent="-342900">
              <a:buFont typeface="Courier New" panose="02070309020205020404" pitchFamily="49" charset="0"/>
              <a:buChar char="o"/>
            </a:pPr>
            <a:r>
              <a:rPr lang="en-US" sz="2400" dirty="0">
                <a:latin typeface="Franklin Gothic Medium" panose="020B0603020102020204" pitchFamily="34" charset="0"/>
              </a:rPr>
              <a:t>What else?</a:t>
            </a:r>
          </a:p>
          <a:p>
            <a:endParaRPr lang="en-US" dirty="0"/>
          </a:p>
        </p:txBody>
      </p:sp>
      <p:sp>
        <p:nvSpPr>
          <p:cNvPr id="4" name="Rectangle 3">
            <a:extLst>
              <a:ext uri="{FF2B5EF4-FFF2-40B4-BE49-F238E27FC236}">
                <a16:creationId xmlns:a16="http://schemas.microsoft.com/office/drawing/2014/main" id="{145B3A23-6ABF-BDEB-A2A3-69F56566A9B7}"/>
              </a:ext>
            </a:extLst>
          </p:cNvPr>
          <p:cNvSpPr/>
          <p:nvPr/>
        </p:nvSpPr>
        <p:spPr>
          <a:xfrm>
            <a:off x="0" y="11453"/>
            <a:ext cx="9144000" cy="669584"/>
          </a:xfrm>
          <a:prstGeom prst="rect">
            <a:avLst/>
          </a:prstGeom>
          <a:gradFill>
            <a:gsLst>
              <a:gs pos="100000">
                <a:srgbClr val="52AB65"/>
              </a:gs>
              <a:gs pos="0">
                <a:srgbClr val="2A3C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73777"/>
              </a:solidFill>
              <a:highlight>
                <a:srgbClr val="52AB65"/>
              </a:highlight>
            </a:endParaRPr>
          </a:p>
        </p:txBody>
      </p:sp>
      <p:sp>
        <p:nvSpPr>
          <p:cNvPr id="5" name="Title 1">
            <a:extLst>
              <a:ext uri="{FF2B5EF4-FFF2-40B4-BE49-F238E27FC236}">
                <a16:creationId xmlns:a16="http://schemas.microsoft.com/office/drawing/2014/main" id="{CC38EA6F-6423-360E-C451-0571080C0716}"/>
              </a:ext>
            </a:extLst>
          </p:cNvPr>
          <p:cNvSpPr txBox="1">
            <a:spLocks/>
          </p:cNvSpPr>
          <p:nvPr/>
        </p:nvSpPr>
        <p:spPr>
          <a:xfrm>
            <a:off x="1" y="810770"/>
            <a:ext cx="9144000" cy="5788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52AB65"/>
                </a:solidFill>
                <a:latin typeface="Franklin Gothic Medium" panose="020B0603020102020204" pitchFamily="34" charset="0"/>
              </a:rPr>
              <a:t>Creating a Caring Culture</a:t>
            </a:r>
          </a:p>
        </p:txBody>
      </p:sp>
      <p:pic>
        <p:nvPicPr>
          <p:cNvPr id="6" name="Picture 5" descr="A picture containing text, clipart&#10;&#10;Description automatically generated">
            <a:extLst>
              <a:ext uri="{FF2B5EF4-FFF2-40B4-BE49-F238E27FC236}">
                <a16:creationId xmlns:a16="http://schemas.microsoft.com/office/drawing/2014/main" id="{933A2F7D-54D7-DD4E-10FB-E3EBEF420C01}"/>
              </a:ext>
            </a:extLst>
          </p:cNvPr>
          <p:cNvPicPr>
            <a:picLocks noChangeAspect="1"/>
          </p:cNvPicPr>
          <p:nvPr/>
        </p:nvPicPr>
        <p:blipFill>
          <a:blip r:embed="rId3"/>
          <a:stretch>
            <a:fillRect/>
          </a:stretch>
        </p:blipFill>
        <p:spPr>
          <a:xfrm>
            <a:off x="168552" y="118573"/>
            <a:ext cx="1167090" cy="450054"/>
          </a:xfrm>
          <a:prstGeom prst="rect">
            <a:avLst/>
          </a:prstGeom>
        </p:spPr>
      </p:pic>
      <p:sp>
        <p:nvSpPr>
          <p:cNvPr id="7" name="Rectangle 6">
            <a:extLst>
              <a:ext uri="{FF2B5EF4-FFF2-40B4-BE49-F238E27FC236}">
                <a16:creationId xmlns:a16="http://schemas.microsoft.com/office/drawing/2014/main" id="{6E7A47A2-1377-E8F7-3901-61096092A624}"/>
              </a:ext>
            </a:extLst>
          </p:cNvPr>
          <p:cNvSpPr/>
          <p:nvPr/>
        </p:nvSpPr>
        <p:spPr>
          <a:xfrm>
            <a:off x="0" y="6612938"/>
            <a:ext cx="9144000" cy="255095"/>
          </a:xfrm>
          <a:prstGeom prst="rect">
            <a:avLst/>
          </a:prstGeom>
          <a:gradFill>
            <a:gsLst>
              <a:gs pos="0">
                <a:srgbClr val="52AB65"/>
              </a:gs>
              <a:gs pos="100000">
                <a:srgbClr val="2A3C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73777"/>
              </a:solidFill>
              <a:highlight>
                <a:srgbClr val="52AB65"/>
              </a:highlight>
            </a:endParaRPr>
          </a:p>
        </p:txBody>
      </p:sp>
      <p:pic>
        <p:nvPicPr>
          <p:cNvPr id="8" name="Picture 8">
            <a:extLst>
              <a:ext uri="{FF2B5EF4-FFF2-40B4-BE49-F238E27FC236}">
                <a16:creationId xmlns:a16="http://schemas.microsoft.com/office/drawing/2014/main" id="{007F8630-0659-2764-827C-EEB2361E2A4C}"/>
              </a:ext>
            </a:extLst>
          </p:cNvPr>
          <p:cNvPicPr>
            <a:picLocks noChangeAspect="1"/>
          </p:cNvPicPr>
          <p:nvPr/>
        </p:nvPicPr>
        <p:blipFill>
          <a:blip r:embed="rId4"/>
          <a:stretch>
            <a:fillRect/>
          </a:stretch>
        </p:blipFill>
        <p:spPr>
          <a:xfrm>
            <a:off x="803077" y="1710928"/>
            <a:ext cx="2733675" cy="4114800"/>
          </a:xfrm>
          <a:prstGeom prst="rect">
            <a:avLst/>
          </a:prstGeom>
        </p:spPr>
      </p:pic>
    </p:spTree>
    <p:extLst>
      <p:ext uri="{BB962C8B-B14F-4D97-AF65-F5344CB8AC3E}">
        <p14:creationId xmlns:p14="http://schemas.microsoft.com/office/powerpoint/2010/main" val="3397978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ord 3">
            <a:extLst>
              <a:ext uri="{FF2B5EF4-FFF2-40B4-BE49-F238E27FC236}">
                <a16:creationId xmlns:a16="http://schemas.microsoft.com/office/drawing/2014/main" id="{83F0A5EA-694E-CACD-3745-77F3AAA5A106}"/>
              </a:ext>
            </a:extLst>
          </p:cNvPr>
          <p:cNvSpPr/>
          <p:nvPr/>
        </p:nvSpPr>
        <p:spPr>
          <a:xfrm rot="6739207">
            <a:off x="7079973" y="5515060"/>
            <a:ext cx="1945347" cy="1945347"/>
          </a:xfrm>
          <a:prstGeom prst="chord">
            <a:avLst/>
          </a:prstGeom>
          <a:solidFill>
            <a:srgbClr val="2A3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3C7D0D-7402-A204-919A-39590CCAAB6F}"/>
              </a:ext>
            </a:extLst>
          </p:cNvPr>
          <p:cNvSpPr>
            <a:spLocks noGrp="1"/>
          </p:cNvSpPr>
          <p:nvPr>
            <p:ph type="title"/>
          </p:nvPr>
        </p:nvSpPr>
        <p:spPr>
          <a:xfrm>
            <a:off x="-8981" y="114933"/>
            <a:ext cx="9144000" cy="784433"/>
          </a:xfrm>
        </p:spPr>
        <p:txBody>
          <a:bodyPr>
            <a:normAutofit/>
          </a:bodyPr>
          <a:lstStyle/>
          <a:p>
            <a:pPr algn="ctr"/>
            <a:r>
              <a:rPr lang="en-US" sz="3500" dirty="0">
                <a:solidFill>
                  <a:srgbClr val="52AB65"/>
                </a:solidFill>
                <a:latin typeface="Franklin Gothic Medium" panose="020B0603020102020204" pitchFamily="34" charset="0"/>
              </a:rPr>
              <a:t>Language We Use</a:t>
            </a:r>
          </a:p>
        </p:txBody>
      </p:sp>
      <p:cxnSp>
        <p:nvCxnSpPr>
          <p:cNvPr id="7" name="Straight Connector 6">
            <a:extLst>
              <a:ext uri="{FF2B5EF4-FFF2-40B4-BE49-F238E27FC236}">
                <a16:creationId xmlns:a16="http://schemas.microsoft.com/office/drawing/2014/main" id="{21E1DAA7-E989-2D96-BA49-2986BA9FABB3}"/>
              </a:ext>
            </a:extLst>
          </p:cNvPr>
          <p:cNvCxnSpPr>
            <a:cxnSpLocks/>
          </p:cNvCxnSpPr>
          <p:nvPr/>
        </p:nvCxnSpPr>
        <p:spPr>
          <a:xfrm flipH="1">
            <a:off x="0" y="902642"/>
            <a:ext cx="9144000" cy="0"/>
          </a:xfrm>
          <a:prstGeom prst="line">
            <a:avLst/>
          </a:prstGeom>
          <a:ln w="22225">
            <a:solidFill>
              <a:srgbClr val="52AB65"/>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clipart&#10;&#10;Description automatically generated">
            <a:extLst>
              <a:ext uri="{FF2B5EF4-FFF2-40B4-BE49-F238E27FC236}">
                <a16:creationId xmlns:a16="http://schemas.microsoft.com/office/drawing/2014/main" id="{8DACA180-44D2-7C7E-FFE6-52DAB2F45252}"/>
              </a:ext>
            </a:extLst>
          </p:cNvPr>
          <p:cNvPicPr>
            <a:picLocks noChangeAspect="1"/>
          </p:cNvPicPr>
          <p:nvPr/>
        </p:nvPicPr>
        <p:blipFill>
          <a:blip r:embed="rId3"/>
          <a:stretch>
            <a:fillRect/>
          </a:stretch>
        </p:blipFill>
        <p:spPr>
          <a:xfrm>
            <a:off x="7326469" y="6061753"/>
            <a:ext cx="1426335" cy="550025"/>
          </a:xfrm>
          <a:prstGeom prst="rect">
            <a:avLst/>
          </a:prstGeom>
        </p:spPr>
      </p:pic>
      <p:sp>
        <p:nvSpPr>
          <p:cNvPr id="8" name="Content Placeholder 2">
            <a:extLst>
              <a:ext uri="{FF2B5EF4-FFF2-40B4-BE49-F238E27FC236}">
                <a16:creationId xmlns:a16="http://schemas.microsoft.com/office/drawing/2014/main" id="{73474171-53A4-EEA3-B866-4B0580624581}"/>
              </a:ext>
            </a:extLst>
          </p:cNvPr>
          <p:cNvSpPr>
            <a:spLocks noGrp="1"/>
          </p:cNvSpPr>
          <p:nvPr>
            <p:ph idx="1"/>
          </p:nvPr>
        </p:nvSpPr>
        <p:spPr>
          <a:xfrm>
            <a:off x="4644466" y="1138121"/>
            <a:ext cx="4277959" cy="5135525"/>
          </a:xfrm>
        </p:spPr>
        <p:txBody>
          <a:bodyPr>
            <a:normAutofit/>
          </a:bodyPr>
          <a:lstStyle/>
          <a:p>
            <a:pPr marL="0" indent="0">
              <a:lnSpc>
                <a:spcPct val="150000"/>
              </a:lnSpc>
              <a:spcBef>
                <a:spcPts val="0"/>
              </a:spcBef>
              <a:buNone/>
            </a:pPr>
            <a:r>
              <a:rPr lang="en-US" sz="2200" b="1" dirty="0">
                <a:latin typeface="Franklin Gothic Medium" panose="020B0603020102020204" pitchFamily="34" charset="0"/>
              </a:rPr>
              <a:t>INSTEAD OF:</a:t>
            </a:r>
          </a:p>
          <a:p>
            <a:pPr marL="342900" indent="-342900">
              <a:lnSpc>
                <a:spcPct val="150000"/>
              </a:lnSpc>
              <a:spcBef>
                <a:spcPts val="0"/>
              </a:spcBef>
              <a:buFont typeface="Courier New" panose="02070309020205020404" pitchFamily="49" charset="0"/>
              <a:buChar char="o"/>
            </a:pPr>
            <a:r>
              <a:rPr lang="en-US" sz="2200" dirty="0">
                <a:latin typeface="Franklin Gothic Medium" panose="020B0603020102020204" pitchFamily="34" charset="0"/>
              </a:rPr>
              <a:t>Crazy</a:t>
            </a:r>
          </a:p>
          <a:p>
            <a:pPr marL="342900" indent="-342900">
              <a:lnSpc>
                <a:spcPct val="150000"/>
              </a:lnSpc>
              <a:spcBef>
                <a:spcPts val="0"/>
              </a:spcBef>
              <a:buFont typeface="Courier New" panose="02070309020205020404" pitchFamily="49" charset="0"/>
              <a:buChar char="o"/>
            </a:pPr>
            <a:r>
              <a:rPr lang="en-US" sz="2200" dirty="0">
                <a:latin typeface="Franklin Gothic Medium" panose="020B0603020102020204" pitchFamily="34" charset="0"/>
              </a:rPr>
              <a:t>The weather is so bipolar</a:t>
            </a:r>
          </a:p>
          <a:p>
            <a:pPr marL="342900" indent="-342900">
              <a:lnSpc>
                <a:spcPct val="150000"/>
              </a:lnSpc>
              <a:spcBef>
                <a:spcPts val="0"/>
              </a:spcBef>
              <a:buFont typeface="Courier New" panose="02070309020205020404" pitchFamily="49" charset="0"/>
              <a:buChar char="o"/>
            </a:pPr>
            <a:r>
              <a:rPr lang="en-US" sz="2200" dirty="0">
                <a:latin typeface="Franklin Gothic Medium" panose="020B0603020102020204" pitchFamily="34" charset="0"/>
              </a:rPr>
              <a:t>My daughter is schizophrenic </a:t>
            </a:r>
          </a:p>
          <a:p>
            <a:pPr marL="342900" indent="-342900">
              <a:lnSpc>
                <a:spcPct val="150000"/>
              </a:lnSpc>
              <a:spcBef>
                <a:spcPts val="0"/>
              </a:spcBef>
              <a:buFont typeface="Courier New" panose="02070309020205020404" pitchFamily="49" charset="0"/>
              <a:buChar char="o"/>
            </a:pPr>
            <a:r>
              <a:rPr lang="en-US" sz="2200" dirty="0">
                <a:latin typeface="Franklin Gothic Medium" panose="020B0603020102020204" pitchFamily="34" charset="0"/>
              </a:rPr>
              <a:t>Suffers from, afflicted with or mentally ill</a:t>
            </a:r>
          </a:p>
          <a:p>
            <a:pPr marL="342900" indent="-342900">
              <a:lnSpc>
                <a:spcPct val="150000"/>
              </a:lnSpc>
              <a:spcBef>
                <a:spcPts val="0"/>
              </a:spcBef>
              <a:buFont typeface="Courier New" panose="02070309020205020404" pitchFamily="49" charset="0"/>
              <a:buChar char="o"/>
            </a:pPr>
            <a:r>
              <a:rPr lang="en-US" sz="2200" dirty="0">
                <a:latin typeface="Franklin Gothic Medium" panose="020B0603020102020204" pitchFamily="34" charset="0"/>
              </a:rPr>
              <a:t>Committed suicide; successful suicide; failed suicide</a:t>
            </a:r>
          </a:p>
          <a:p>
            <a:pPr marL="342900" indent="-342900">
              <a:lnSpc>
                <a:spcPct val="150000"/>
              </a:lnSpc>
              <a:spcBef>
                <a:spcPts val="0"/>
              </a:spcBef>
              <a:buFont typeface="Courier New" panose="02070309020205020404" pitchFamily="49" charset="0"/>
              <a:buChar char="o"/>
            </a:pPr>
            <a:r>
              <a:rPr lang="en-US" sz="2200" b="1" dirty="0">
                <a:latin typeface="Franklin Gothic Medium" panose="020B0603020102020204" pitchFamily="34" charset="0"/>
              </a:rPr>
              <a:t>What else?</a:t>
            </a:r>
          </a:p>
          <a:p>
            <a:endParaRPr lang="en-US" dirty="0"/>
          </a:p>
        </p:txBody>
      </p:sp>
      <p:sp>
        <p:nvSpPr>
          <p:cNvPr id="9" name="Content Placeholder 2">
            <a:extLst>
              <a:ext uri="{FF2B5EF4-FFF2-40B4-BE49-F238E27FC236}">
                <a16:creationId xmlns:a16="http://schemas.microsoft.com/office/drawing/2014/main" id="{C49ADB2F-364D-E548-123A-17F435932E0C}"/>
              </a:ext>
            </a:extLst>
          </p:cNvPr>
          <p:cNvSpPr txBox="1">
            <a:spLocks/>
          </p:cNvSpPr>
          <p:nvPr/>
        </p:nvSpPr>
        <p:spPr>
          <a:xfrm>
            <a:off x="285060" y="1138121"/>
            <a:ext cx="4277959" cy="479640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200" b="1" dirty="0">
                <a:latin typeface="Franklin Gothic Medium" panose="020B0603020102020204" pitchFamily="34" charset="0"/>
              </a:rPr>
              <a:t>CONSIDER:</a:t>
            </a:r>
          </a:p>
          <a:p>
            <a:pPr marL="342900" indent="-342900">
              <a:lnSpc>
                <a:spcPct val="150000"/>
              </a:lnSpc>
              <a:buFont typeface="Courier New" panose="02070309020205020404" pitchFamily="49" charset="0"/>
              <a:buChar char="o"/>
            </a:pPr>
            <a:r>
              <a:rPr lang="en-US" sz="2200" dirty="0">
                <a:latin typeface="Franklin Gothic Medium" panose="020B0603020102020204" pitchFamily="34" charset="0"/>
              </a:rPr>
              <a:t>Wild</a:t>
            </a:r>
          </a:p>
          <a:p>
            <a:pPr marL="342900" indent="-342900">
              <a:lnSpc>
                <a:spcPct val="150000"/>
              </a:lnSpc>
              <a:buFont typeface="Courier New" panose="02070309020205020404" pitchFamily="49" charset="0"/>
              <a:buChar char="o"/>
            </a:pPr>
            <a:r>
              <a:rPr lang="en-US" sz="2200" dirty="0">
                <a:latin typeface="Franklin Gothic Medium" panose="020B0603020102020204" pitchFamily="34" charset="0"/>
              </a:rPr>
              <a:t>The weather is unpredictable</a:t>
            </a:r>
          </a:p>
          <a:p>
            <a:pPr marL="342900" indent="-342900">
              <a:lnSpc>
                <a:spcPct val="150000"/>
              </a:lnSpc>
              <a:buFont typeface="Courier New" panose="02070309020205020404" pitchFamily="49" charset="0"/>
              <a:buChar char="o"/>
            </a:pPr>
            <a:r>
              <a:rPr lang="en-US" sz="2200" dirty="0">
                <a:latin typeface="Franklin Gothic Medium" panose="020B0603020102020204" pitchFamily="34" charset="0"/>
              </a:rPr>
              <a:t>My daughter has schizophrenia</a:t>
            </a:r>
          </a:p>
          <a:p>
            <a:pPr marL="342900" indent="-342900">
              <a:lnSpc>
                <a:spcPct val="150000"/>
              </a:lnSpc>
              <a:buFont typeface="Courier New" panose="02070309020205020404" pitchFamily="49" charset="0"/>
              <a:buChar char="o"/>
            </a:pPr>
            <a:r>
              <a:rPr lang="en-US" sz="2200" dirty="0">
                <a:latin typeface="Franklin Gothic Medium" panose="020B0603020102020204" pitchFamily="34" charset="0"/>
              </a:rPr>
              <a:t>Lives with, has or experiences</a:t>
            </a:r>
          </a:p>
          <a:p>
            <a:pPr marL="342900" indent="-342900">
              <a:lnSpc>
                <a:spcPct val="150000"/>
              </a:lnSpc>
              <a:buFont typeface="Courier New" panose="02070309020205020404" pitchFamily="49" charset="0"/>
              <a:buChar char="o"/>
            </a:pPr>
            <a:r>
              <a:rPr lang="en-US" sz="2200" dirty="0">
                <a:latin typeface="Franklin Gothic Medium" panose="020B0603020102020204" pitchFamily="34" charset="0"/>
              </a:rPr>
              <a:t>Died by suicide; took their own life; attempted suicide</a:t>
            </a:r>
          </a:p>
          <a:p>
            <a:pPr marL="342900" indent="-342900">
              <a:lnSpc>
                <a:spcPct val="150000"/>
              </a:lnSpc>
              <a:buFont typeface="Courier New" panose="02070309020205020404" pitchFamily="49" charset="0"/>
              <a:buChar char="o"/>
            </a:pPr>
            <a:r>
              <a:rPr lang="en-US" sz="2200" b="1" dirty="0">
                <a:latin typeface="Franklin Gothic Medium" panose="020B0603020102020204" pitchFamily="34" charset="0"/>
              </a:rPr>
              <a:t>What else</a:t>
            </a:r>
            <a:r>
              <a:rPr lang="en-US" sz="2200" dirty="0">
                <a:latin typeface="Franklin Gothic Medium" panose="020B0603020102020204" pitchFamily="34" charset="0"/>
              </a:rPr>
              <a:t>?</a:t>
            </a:r>
          </a:p>
          <a:p>
            <a:endParaRPr lang="en-US" dirty="0"/>
          </a:p>
        </p:txBody>
      </p:sp>
      <p:sp>
        <p:nvSpPr>
          <p:cNvPr id="10" name="TextBox 9">
            <a:extLst>
              <a:ext uri="{FF2B5EF4-FFF2-40B4-BE49-F238E27FC236}">
                <a16:creationId xmlns:a16="http://schemas.microsoft.com/office/drawing/2014/main" id="{75772724-CCB2-BADC-A090-2C2BB257261D}"/>
              </a:ext>
            </a:extLst>
          </p:cNvPr>
          <p:cNvSpPr txBox="1"/>
          <p:nvPr/>
        </p:nvSpPr>
        <p:spPr>
          <a:xfrm>
            <a:off x="323655" y="6304559"/>
            <a:ext cx="4722768" cy="246221"/>
          </a:xfrm>
          <a:prstGeom prst="rect">
            <a:avLst/>
          </a:prstGeom>
          <a:noFill/>
        </p:spPr>
        <p:txBody>
          <a:bodyPr wrap="none" rtlCol="0">
            <a:spAutoFit/>
          </a:bodyPr>
          <a:lstStyle/>
          <a:p>
            <a:r>
              <a:rPr lang="en-US" sz="1000" dirty="0"/>
              <a:t>https://nami.org/NAMI/media/NAMI-Media/Infographics/NAMI-Language-Matters.pdf</a:t>
            </a:r>
          </a:p>
        </p:txBody>
      </p:sp>
    </p:spTree>
    <p:extLst>
      <p:ext uri="{BB962C8B-B14F-4D97-AF65-F5344CB8AC3E}">
        <p14:creationId xmlns:p14="http://schemas.microsoft.com/office/powerpoint/2010/main" val="3456105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5B3A23-6ABF-BDEB-A2A3-69F56566A9B7}"/>
              </a:ext>
            </a:extLst>
          </p:cNvPr>
          <p:cNvSpPr/>
          <p:nvPr/>
        </p:nvSpPr>
        <p:spPr>
          <a:xfrm>
            <a:off x="0" y="11453"/>
            <a:ext cx="9144000" cy="669584"/>
          </a:xfrm>
          <a:prstGeom prst="rect">
            <a:avLst/>
          </a:prstGeom>
          <a:gradFill>
            <a:gsLst>
              <a:gs pos="100000">
                <a:srgbClr val="52AB65"/>
              </a:gs>
              <a:gs pos="0">
                <a:srgbClr val="2A3C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73777"/>
              </a:solidFill>
              <a:highlight>
                <a:srgbClr val="52AB65"/>
              </a:highlight>
            </a:endParaRPr>
          </a:p>
        </p:txBody>
      </p:sp>
      <p:sp>
        <p:nvSpPr>
          <p:cNvPr id="5" name="Title 1">
            <a:extLst>
              <a:ext uri="{FF2B5EF4-FFF2-40B4-BE49-F238E27FC236}">
                <a16:creationId xmlns:a16="http://schemas.microsoft.com/office/drawing/2014/main" id="{CC38EA6F-6423-360E-C451-0571080C0716}"/>
              </a:ext>
            </a:extLst>
          </p:cNvPr>
          <p:cNvSpPr txBox="1">
            <a:spLocks/>
          </p:cNvSpPr>
          <p:nvPr/>
        </p:nvSpPr>
        <p:spPr>
          <a:xfrm>
            <a:off x="1" y="2421034"/>
            <a:ext cx="9144000" cy="17434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52AB65"/>
                </a:solidFill>
                <a:latin typeface="Franklin Gothic Medium"/>
              </a:rPr>
              <a:t>How NAMI Works with Partners</a:t>
            </a:r>
            <a:endParaRPr lang="en-US">
              <a:cs typeface="Calibri Light"/>
            </a:endParaRPr>
          </a:p>
        </p:txBody>
      </p:sp>
      <p:pic>
        <p:nvPicPr>
          <p:cNvPr id="6" name="Picture 5" descr="A picture containing text, clipart&#10;&#10;Description automatically generated">
            <a:extLst>
              <a:ext uri="{FF2B5EF4-FFF2-40B4-BE49-F238E27FC236}">
                <a16:creationId xmlns:a16="http://schemas.microsoft.com/office/drawing/2014/main" id="{933A2F7D-54D7-DD4E-10FB-E3EBEF420C01}"/>
              </a:ext>
            </a:extLst>
          </p:cNvPr>
          <p:cNvPicPr>
            <a:picLocks noChangeAspect="1"/>
          </p:cNvPicPr>
          <p:nvPr/>
        </p:nvPicPr>
        <p:blipFill>
          <a:blip r:embed="rId3"/>
          <a:stretch>
            <a:fillRect/>
          </a:stretch>
        </p:blipFill>
        <p:spPr>
          <a:xfrm>
            <a:off x="168552" y="118573"/>
            <a:ext cx="1167090" cy="450054"/>
          </a:xfrm>
          <a:prstGeom prst="rect">
            <a:avLst/>
          </a:prstGeom>
        </p:spPr>
      </p:pic>
      <p:sp>
        <p:nvSpPr>
          <p:cNvPr id="7" name="Rectangle 6">
            <a:extLst>
              <a:ext uri="{FF2B5EF4-FFF2-40B4-BE49-F238E27FC236}">
                <a16:creationId xmlns:a16="http://schemas.microsoft.com/office/drawing/2014/main" id="{6E7A47A2-1377-E8F7-3901-61096092A624}"/>
              </a:ext>
            </a:extLst>
          </p:cNvPr>
          <p:cNvSpPr/>
          <p:nvPr/>
        </p:nvSpPr>
        <p:spPr>
          <a:xfrm>
            <a:off x="0" y="6612938"/>
            <a:ext cx="9144000" cy="255095"/>
          </a:xfrm>
          <a:prstGeom prst="rect">
            <a:avLst/>
          </a:prstGeom>
          <a:gradFill>
            <a:gsLst>
              <a:gs pos="0">
                <a:srgbClr val="52AB65"/>
              </a:gs>
              <a:gs pos="100000">
                <a:srgbClr val="2A3C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73777"/>
              </a:solidFill>
              <a:highlight>
                <a:srgbClr val="52AB65"/>
              </a:highlight>
            </a:endParaRPr>
          </a:p>
        </p:txBody>
      </p:sp>
    </p:spTree>
    <p:extLst>
      <p:ext uri="{BB962C8B-B14F-4D97-AF65-F5344CB8AC3E}">
        <p14:creationId xmlns:p14="http://schemas.microsoft.com/office/powerpoint/2010/main" val="3300046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A4C16-05E0-4E1E-B779-BA9B779D09C3}"/>
              </a:ext>
            </a:extLst>
          </p:cNvPr>
          <p:cNvSpPr>
            <a:spLocks noGrp="1"/>
          </p:cNvSpPr>
          <p:nvPr>
            <p:ph type="title"/>
          </p:nvPr>
        </p:nvSpPr>
        <p:spPr>
          <a:xfrm>
            <a:off x="1341798" y="1060486"/>
            <a:ext cx="6519937" cy="857250"/>
          </a:xfrm>
        </p:spPr>
        <p:txBody>
          <a:bodyPr anchor="ctr">
            <a:noAutofit/>
          </a:bodyPr>
          <a:lstStyle/>
          <a:p>
            <a:pPr algn="ctr"/>
            <a:r>
              <a:rPr lang="en-US" sz="3000" dirty="0">
                <a:solidFill>
                  <a:schemeClr val="bg1"/>
                </a:solidFill>
                <a:latin typeface="Calibri Light" panose="020F0302020204030204" pitchFamily="34" charset="0"/>
                <a:cs typeface="Calibri Light" panose="020F0302020204030204" pitchFamily="34" charset="0"/>
              </a:rPr>
              <a:t>Strategies for Strengthening Prevention </a:t>
            </a:r>
          </a:p>
        </p:txBody>
      </p:sp>
      <p:graphicFrame>
        <p:nvGraphicFramePr>
          <p:cNvPr id="6" name="Content Placeholder 3">
            <a:extLst>
              <a:ext uri="{FF2B5EF4-FFF2-40B4-BE49-F238E27FC236}">
                <a16:creationId xmlns:a16="http://schemas.microsoft.com/office/drawing/2014/main" id="{F68E2DC0-6F69-4A9E-94ED-8E3A3CA0906E}"/>
              </a:ext>
            </a:extLst>
          </p:cNvPr>
          <p:cNvGraphicFramePr>
            <a:graphicFrameLocks/>
          </p:cNvGraphicFramePr>
          <p:nvPr>
            <p:extLst>
              <p:ext uri="{D42A27DB-BD31-4B8C-83A1-F6EECF244321}">
                <p14:modId xmlns:p14="http://schemas.microsoft.com/office/powerpoint/2010/main" val="1122659642"/>
              </p:ext>
            </p:extLst>
          </p:nvPr>
        </p:nvGraphicFramePr>
        <p:xfrm>
          <a:off x="398861" y="1872904"/>
          <a:ext cx="4021931" cy="3760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group of people sitting beside rectangular wooden table with laptops">
            <a:extLst>
              <a:ext uri="{FF2B5EF4-FFF2-40B4-BE49-F238E27FC236}">
                <a16:creationId xmlns:a16="http://schemas.microsoft.com/office/drawing/2014/main" id="{C56ECA13-D855-8D2D-4857-AA805929EF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260522"/>
            <a:ext cx="4288349" cy="2864855"/>
          </a:xfrm>
          <a:prstGeom prst="rect">
            <a:avLst/>
          </a:prstGeom>
          <a:noFill/>
          <a:ln w="28575">
            <a:solidFill>
              <a:srgbClr val="002596"/>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5B279C7-FE2A-A822-69D1-874AA5DD4DFF}"/>
              </a:ext>
            </a:extLst>
          </p:cNvPr>
          <p:cNvPicPr>
            <a:picLocks noChangeAspect="1"/>
          </p:cNvPicPr>
          <p:nvPr/>
        </p:nvPicPr>
        <p:blipFill>
          <a:blip r:embed="rId8"/>
          <a:stretch>
            <a:fillRect/>
          </a:stretch>
        </p:blipFill>
        <p:spPr>
          <a:xfrm>
            <a:off x="0" y="-49508"/>
            <a:ext cx="9144000" cy="1200036"/>
          </a:xfrm>
          <a:prstGeom prst="rect">
            <a:avLst/>
          </a:prstGeom>
        </p:spPr>
      </p:pic>
      <p:pic>
        <p:nvPicPr>
          <p:cNvPr id="4" name="Picture 3">
            <a:extLst>
              <a:ext uri="{FF2B5EF4-FFF2-40B4-BE49-F238E27FC236}">
                <a16:creationId xmlns:a16="http://schemas.microsoft.com/office/drawing/2014/main" id="{EFB36BFD-343B-7D1D-54F2-28A49137D688}"/>
              </a:ext>
            </a:extLst>
          </p:cNvPr>
          <p:cNvPicPr>
            <a:picLocks noChangeAspect="1"/>
          </p:cNvPicPr>
          <p:nvPr/>
        </p:nvPicPr>
        <p:blipFill>
          <a:blip r:embed="rId9"/>
          <a:stretch>
            <a:fillRect/>
          </a:stretch>
        </p:blipFill>
        <p:spPr>
          <a:xfrm>
            <a:off x="0" y="-71196"/>
            <a:ext cx="2117347" cy="1200036"/>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52BC3348-1529-5227-9FD6-B50E457B1F5B}"/>
              </a:ext>
            </a:extLst>
          </p:cNvPr>
          <p:cNvPicPr>
            <a:picLocks noChangeAspect="1"/>
          </p:cNvPicPr>
          <p:nvPr/>
        </p:nvPicPr>
        <p:blipFill>
          <a:blip r:embed="rId10"/>
          <a:stretch>
            <a:fillRect/>
          </a:stretch>
        </p:blipFill>
        <p:spPr>
          <a:xfrm>
            <a:off x="186972" y="195093"/>
            <a:ext cx="1743401" cy="672292"/>
          </a:xfrm>
          <a:prstGeom prst="rect">
            <a:avLst/>
          </a:prstGeom>
        </p:spPr>
      </p:pic>
      <p:sp>
        <p:nvSpPr>
          <p:cNvPr id="7" name="Title 1">
            <a:extLst>
              <a:ext uri="{FF2B5EF4-FFF2-40B4-BE49-F238E27FC236}">
                <a16:creationId xmlns:a16="http://schemas.microsoft.com/office/drawing/2014/main" id="{701503FE-A161-730C-3C74-EEEC5DA1DC45}"/>
              </a:ext>
            </a:extLst>
          </p:cNvPr>
          <p:cNvSpPr txBox="1">
            <a:spLocks/>
          </p:cNvSpPr>
          <p:nvPr/>
        </p:nvSpPr>
        <p:spPr>
          <a:xfrm>
            <a:off x="2304319" y="528822"/>
            <a:ext cx="6519937" cy="4399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cs typeface="Calibri" panose="020F0502020204030204" pitchFamily="34" charset="0"/>
                <a:sym typeface="Calibri"/>
              </a:rPr>
              <a:t>MH Education, Resources &amp; More </a:t>
            </a:r>
            <a:br>
              <a:rPr lang="en-US" sz="3200" b="1" kern="0" dirty="0">
                <a:solidFill>
                  <a:schemeClr val="accent1"/>
                </a:solidFill>
                <a:cs typeface="Calibri"/>
                <a:sym typeface="Calibri"/>
              </a:rPr>
            </a:br>
            <a:endParaRPr lang="en-US" sz="3200" b="1" dirty="0">
              <a:solidFill>
                <a:schemeClr val="accent1"/>
              </a:solidFill>
            </a:endParaRPr>
          </a:p>
        </p:txBody>
      </p:sp>
      <p:sp>
        <p:nvSpPr>
          <p:cNvPr id="12" name="TextBox 11">
            <a:extLst>
              <a:ext uri="{FF2B5EF4-FFF2-40B4-BE49-F238E27FC236}">
                <a16:creationId xmlns:a16="http://schemas.microsoft.com/office/drawing/2014/main" id="{D57FBF53-399A-CF3B-C1B4-89A24505F991}"/>
              </a:ext>
            </a:extLst>
          </p:cNvPr>
          <p:cNvSpPr txBox="1"/>
          <p:nvPr/>
        </p:nvSpPr>
        <p:spPr>
          <a:xfrm>
            <a:off x="1278449" y="5973761"/>
            <a:ext cx="7581900" cy="523220"/>
          </a:xfrm>
          <a:prstGeom prst="rect">
            <a:avLst/>
          </a:prstGeom>
          <a:noFill/>
        </p:spPr>
        <p:txBody>
          <a:bodyPr wrap="square">
            <a:spAutoFit/>
          </a:bodyPr>
          <a:lstStyle/>
          <a:p>
            <a:r>
              <a:rPr lang="en-US" sz="2800" b="1" dirty="0">
                <a:solidFill>
                  <a:srgbClr val="002596"/>
                </a:solidFill>
              </a:rPr>
              <a:t>Visit NAMI.org for high impact resources.</a:t>
            </a:r>
          </a:p>
        </p:txBody>
      </p:sp>
    </p:spTree>
    <p:extLst>
      <p:ext uri="{BB962C8B-B14F-4D97-AF65-F5344CB8AC3E}">
        <p14:creationId xmlns:p14="http://schemas.microsoft.com/office/powerpoint/2010/main" val="371695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3A31B-BDB1-768A-116B-4D256EA8ACF1}"/>
              </a:ext>
            </a:extLst>
          </p:cNvPr>
          <p:cNvSpPr>
            <a:spLocks noGrp="1"/>
          </p:cNvSpPr>
          <p:nvPr>
            <p:ph idx="1"/>
          </p:nvPr>
        </p:nvSpPr>
        <p:spPr>
          <a:xfrm>
            <a:off x="672550" y="1977370"/>
            <a:ext cx="4400716" cy="3670598"/>
          </a:xfrm>
        </p:spPr>
        <p:txBody>
          <a:bodyPr vert="horz" lIns="91440" tIns="45720" rIns="91440" bIns="45720" rtlCol="0" anchor="t">
            <a:normAutofit/>
          </a:bodyPr>
          <a:lstStyle/>
          <a:p>
            <a:pPr marL="342900" indent="-342900">
              <a:buFont typeface="Courier New" panose="02070309020205020404" pitchFamily="49" charset="0"/>
              <a:buChar char="o"/>
            </a:pPr>
            <a:r>
              <a:rPr lang="en-US" sz="2400" dirty="0">
                <a:latin typeface="Franklin Gothic Medium"/>
              </a:rPr>
              <a:t>EAP: How's the data?</a:t>
            </a:r>
            <a:endParaRPr lang="en-US" sz="2400" dirty="0">
              <a:latin typeface="Franklin Gothic Medium" panose="020B0603020102020204" pitchFamily="34" charset="0"/>
            </a:endParaRPr>
          </a:p>
          <a:p>
            <a:pPr marL="342900" indent="-342900">
              <a:buFont typeface="Courier New" panose="02070309020205020404" pitchFamily="49" charset="0"/>
              <a:buChar char="o"/>
            </a:pPr>
            <a:r>
              <a:rPr lang="en-US" sz="2400" dirty="0">
                <a:latin typeface="Franklin Gothic Medium"/>
              </a:rPr>
              <a:t>Digital Health Solutions</a:t>
            </a:r>
          </a:p>
          <a:p>
            <a:pPr marL="342900" indent="-342900">
              <a:buFont typeface="Courier New" panose="02070309020205020404" pitchFamily="49" charset="0"/>
              <a:buChar char="o"/>
            </a:pPr>
            <a:r>
              <a:rPr lang="en-US" sz="2400" dirty="0">
                <a:latin typeface="Franklin Gothic Medium"/>
              </a:rPr>
              <a:t>Health Benefits: How's the network?</a:t>
            </a:r>
            <a:endParaRPr lang="en-US" dirty="0"/>
          </a:p>
          <a:p>
            <a:pPr marL="342900" indent="-342900">
              <a:buFont typeface="Courier New" panose="02070309020205020404" pitchFamily="49" charset="0"/>
              <a:buChar char="o"/>
            </a:pPr>
            <a:r>
              <a:rPr lang="en-US" sz="2400" dirty="0">
                <a:latin typeface="Franklin Gothic Medium"/>
              </a:rPr>
              <a:t>NAMI in the Community</a:t>
            </a:r>
            <a:endParaRPr lang="en-US" sz="2400" dirty="0">
              <a:latin typeface="Franklin Gothic Medium" panose="020B0603020102020204" pitchFamily="34" charset="0"/>
            </a:endParaRPr>
          </a:p>
          <a:p>
            <a:pPr marL="342900" indent="-342900">
              <a:buFont typeface="Courier New" panose="02070309020205020404" pitchFamily="49" charset="0"/>
              <a:buChar char="o"/>
            </a:pPr>
            <a:r>
              <a:rPr lang="en-US" sz="2400" dirty="0">
                <a:latin typeface="Franklin Gothic Medium"/>
              </a:rPr>
              <a:t>Navigators</a:t>
            </a:r>
            <a:endParaRPr lang="en-US" sz="2400" dirty="0">
              <a:latin typeface="Franklin Gothic Medium" panose="020B0603020102020204" pitchFamily="34" charset="0"/>
            </a:endParaRPr>
          </a:p>
          <a:p>
            <a:pPr marL="342900" indent="-342900">
              <a:buFont typeface="Courier New" panose="02070309020205020404" pitchFamily="49" charset="0"/>
              <a:buChar char="o"/>
            </a:pPr>
            <a:r>
              <a:rPr lang="en-US" sz="2400" dirty="0">
                <a:latin typeface="Franklin Gothic Medium"/>
              </a:rPr>
              <a:t>988 &amp; Crisis Services</a:t>
            </a:r>
            <a:endParaRPr lang="en-US" dirty="0">
              <a:latin typeface="Franklin Gothic Medium" panose="020B0603020102020204" pitchFamily="34" charset="0"/>
            </a:endParaRPr>
          </a:p>
          <a:p>
            <a:pPr marL="342900" indent="-342900">
              <a:buFont typeface="Courier New" panose="02070309020205020404" pitchFamily="49" charset="0"/>
              <a:buChar char="o"/>
            </a:pPr>
            <a:r>
              <a:rPr lang="en-US" sz="2400" dirty="0">
                <a:latin typeface="Franklin Gothic Medium"/>
              </a:rPr>
              <a:t>What's missing?</a:t>
            </a:r>
            <a:endParaRPr lang="en-US" sz="2400" dirty="0">
              <a:latin typeface="Franklin Gothic Medium" panose="020B0603020102020204" pitchFamily="34" charset="0"/>
            </a:endParaRPr>
          </a:p>
          <a:p>
            <a:endParaRPr lang="en-US" dirty="0"/>
          </a:p>
        </p:txBody>
      </p:sp>
      <p:sp>
        <p:nvSpPr>
          <p:cNvPr id="4" name="Rectangle 3">
            <a:extLst>
              <a:ext uri="{FF2B5EF4-FFF2-40B4-BE49-F238E27FC236}">
                <a16:creationId xmlns:a16="http://schemas.microsoft.com/office/drawing/2014/main" id="{145B3A23-6ABF-BDEB-A2A3-69F56566A9B7}"/>
              </a:ext>
            </a:extLst>
          </p:cNvPr>
          <p:cNvSpPr/>
          <p:nvPr/>
        </p:nvSpPr>
        <p:spPr>
          <a:xfrm>
            <a:off x="0" y="11453"/>
            <a:ext cx="9144000" cy="669584"/>
          </a:xfrm>
          <a:prstGeom prst="rect">
            <a:avLst/>
          </a:prstGeom>
          <a:gradFill>
            <a:gsLst>
              <a:gs pos="100000">
                <a:srgbClr val="52AB65"/>
              </a:gs>
              <a:gs pos="0">
                <a:srgbClr val="2A3C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73777"/>
              </a:solidFill>
              <a:highlight>
                <a:srgbClr val="52AB65"/>
              </a:highlight>
            </a:endParaRPr>
          </a:p>
        </p:txBody>
      </p:sp>
      <p:sp>
        <p:nvSpPr>
          <p:cNvPr id="5" name="Title 1">
            <a:extLst>
              <a:ext uri="{FF2B5EF4-FFF2-40B4-BE49-F238E27FC236}">
                <a16:creationId xmlns:a16="http://schemas.microsoft.com/office/drawing/2014/main" id="{CC38EA6F-6423-360E-C451-0571080C0716}"/>
              </a:ext>
            </a:extLst>
          </p:cNvPr>
          <p:cNvSpPr txBox="1">
            <a:spLocks/>
          </p:cNvSpPr>
          <p:nvPr/>
        </p:nvSpPr>
        <p:spPr>
          <a:xfrm>
            <a:off x="1" y="810770"/>
            <a:ext cx="9144000" cy="5788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52AB65"/>
                </a:solidFill>
                <a:latin typeface="Franklin Gothic Medium"/>
              </a:rPr>
              <a:t>Improving Access to Care &amp; Support</a:t>
            </a:r>
            <a:endParaRPr lang="en-US" dirty="0"/>
          </a:p>
        </p:txBody>
      </p:sp>
      <p:pic>
        <p:nvPicPr>
          <p:cNvPr id="6" name="Picture 5" descr="A picture containing text, clipart&#10;&#10;Description automatically generated">
            <a:extLst>
              <a:ext uri="{FF2B5EF4-FFF2-40B4-BE49-F238E27FC236}">
                <a16:creationId xmlns:a16="http://schemas.microsoft.com/office/drawing/2014/main" id="{933A2F7D-54D7-DD4E-10FB-E3EBEF420C01}"/>
              </a:ext>
            </a:extLst>
          </p:cNvPr>
          <p:cNvPicPr>
            <a:picLocks noChangeAspect="1"/>
          </p:cNvPicPr>
          <p:nvPr/>
        </p:nvPicPr>
        <p:blipFill>
          <a:blip r:embed="rId3"/>
          <a:stretch>
            <a:fillRect/>
          </a:stretch>
        </p:blipFill>
        <p:spPr>
          <a:xfrm>
            <a:off x="168552" y="118573"/>
            <a:ext cx="1167090" cy="450054"/>
          </a:xfrm>
          <a:prstGeom prst="rect">
            <a:avLst/>
          </a:prstGeom>
        </p:spPr>
      </p:pic>
      <p:sp>
        <p:nvSpPr>
          <p:cNvPr id="7" name="Rectangle 6">
            <a:extLst>
              <a:ext uri="{FF2B5EF4-FFF2-40B4-BE49-F238E27FC236}">
                <a16:creationId xmlns:a16="http://schemas.microsoft.com/office/drawing/2014/main" id="{6E7A47A2-1377-E8F7-3901-61096092A624}"/>
              </a:ext>
            </a:extLst>
          </p:cNvPr>
          <p:cNvSpPr/>
          <p:nvPr/>
        </p:nvSpPr>
        <p:spPr>
          <a:xfrm>
            <a:off x="0" y="6612938"/>
            <a:ext cx="9144000" cy="255095"/>
          </a:xfrm>
          <a:prstGeom prst="rect">
            <a:avLst/>
          </a:prstGeom>
          <a:gradFill>
            <a:gsLst>
              <a:gs pos="0">
                <a:srgbClr val="52AB65"/>
              </a:gs>
              <a:gs pos="100000">
                <a:srgbClr val="2A3C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73777"/>
              </a:solidFill>
              <a:highlight>
                <a:srgbClr val="52AB65"/>
              </a:highlight>
            </a:endParaRPr>
          </a:p>
        </p:txBody>
      </p:sp>
      <p:pic>
        <p:nvPicPr>
          <p:cNvPr id="9" name="Picture 2" descr="road between field of trees">
            <a:extLst>
              <a:ext uri="{FF2B5EF4-FFF2-40B4-BE49-F238E27FC236}">
                <a16:creationId xmlns:a16="http://schemas.microsoft.com/office/drawing/2014/main" id="{8042FDFD-DEB7-7B40-6555-2CB3238E5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5089" y="1517046"/>
            <a:ext cx="3225947" cy="4838921"/>
          </a:xfrm>
          <a:prstGeom prst="rect">
            <a:avLst/>
          </a:prstGeom>
          <a:noFill/>
          <a:ln w="28575">
            <a:solidFill>
              <a:srgbClr val="00259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53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7D0D-7402-A204-919A-39590CCAAB6F}"/>
              </a:ext>
            </a:extLst>
          </p:cNvPr>
          <p:cNvSpPr>
            <a:spLocks noGrp="1"/>
          </p:cNvSpPr>
          <p:nvPr>
            <p:ph type="title"/>
          </p:nvPr>
        </p:nvSpPr>
        <p:spPr>
          <a:xfrm>
            <a:off x="2014164" y="125753"/>
            <a:ext cx="6802701" cy="784433"/>
          </a:xfrm>
        </p:spPr>
        <p:txBody>
          <a:bodyPr>
            <a:normAutofit/>
          </a:bodyPr>
          <a:lstStyle/>
          <a:p>
            <a:r>
              <a:rPr lang="en-US" sz="3200" dirty="0">
                <a:solidFill>
                  <a:srgbClr val="52AB65"/>
                </a:solidFill>
                <a:latin typeface="Franklin Gothic Medium" panose="020B0603020102020204" pitchFamily="34" charset="0"/>
              </a:rPr>
              <a:t>Who We Are</a:t>
            </a:r>
          </a:p>
        </p:txBody>
      </p:sp>
      <p:cxnSp>
        <p:nvCxnSpPr>
          <p:cNvPr id="7" name="Straight Connector 6">
            <a:extLst>
              <a:ext uri="{FF2B5EF4-FFF2-40B4-BE49-F238E27FC236}">
                <a16:creationId xmlns:a16="http://schemas.microsoft.com/office/drawing/2014/main" id="{21E1DAA7-E989-2D96-BA49-2986BA9FABB3}"/>
              </a:ext>
            </a:extLst>
          </p:cNvPr>
          <p:cNvCxnSpPr>
            <a:cxnSpLocks/>
          </p:cNvCxnSpPr>
          <p:nvPr/>
        </p:nvCxnSpPr>
        <p:spPr>
          <a:xfrm flipH="1">
            <a:off x="770562" y="824818"/>
            <a:ext cx="8373438" cy="0"/>
          </a:xfrm>
          <a:prstGeom prst="line">
            <a:avLst/>
          </a:prstGeom>
          <a:ln w="22225">
            <a:solidFill>
              <a:srgbClr val="52AB65"/>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D0B8410-8A19-E690-8D05-2C0955148A31}"/>
              </a:ext>
            </a:extLst>
          </p:cNvPr>
          <p:cNvSpPr/>
          <p:nvPr/>
        </p:nvSpPr>
        <p:spPr>
          <a:xfrm>
            <a:off x="174660" y="133429"/>
            <a:ext cx="1654270" cy="1654270"/>
          </a:xfrm>
          <a:prstGeom prst="ellipse">
            <a:avLst/>
          </a:prstGeom>
          <a:solidFill>
            <a:srgbClr val="2A3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8DACA180-44D2-7C7E-FFE6-52DAB2F45252}"/>
              </a:ext>
            </a:extLst>
          </p:cNvPr>
          <p:cNvPicPr>
            <a:picLocks noChangeAspect="1"/>
          </p:cNvPicPr>
          <p:nvPr/>
        </p:nvPicPr>
        <p:blipFill>
          <a:blip r:embed="rId3"/>
          <a:stretch>
            <a:fillRect/>
          </a:stretch>
        </p:blipFill>
        <p:spPr>
          <a:xfrm>
            <a:off x="424474" y="738978"/>
            <a:ext cx="1133275" cy="437015"/>
          </a:xfrm>
          <a:prstGeom prst="rect">
            <a:avLst/>
          </a:prstGeom>
        </p:spPr>
      </p:pic>
      <p:pic>
        <p:nvPicPr>
          <p:cNvPr id="4" name="Picture 3">
            <a:extLst>
              <a:ext uri="{FF2B5EF4-FFF2-40B4-BE49-F238E27FC236}">
                <a16:creationId xmlns:a16="http://schemas.microsoft.com/office/drawing/2014/main" id="{A5BDD3C7-40C6-0CC4-4914-72789C156FF5}"/>
              </a:ext>
            </a:extLst>
          </p:cNvPr>
          <p:cNvPicPr>
            <a:picLocks noChangeAspect="1"/>
          </p:cNvPicPr>
          <p:nvPr/>
        </p:nvPicPr>
        <p:blipFill>
          <a:blip r:embed="rId4"/>
          <a:stretch>
            <a:fillRect/>
          </a:stretch>
        </p:blipFill>
        <p:spPr>
          <a:xfrm>
            <a:off x="5413939" y="2892908"/>
            <a:ext cx="3654316" cy="2559713"/>
          </a:xfrm>
          <a:prstGeom prst="rect">
            <a:avLst/>
          </a:prstGeom>
        </p:spPr>
      </p:pic>
      <p:sp>
        <p:nvSpPr>
          <p:cNvPr id="6" name="Content Placeholder 2">
            <a:extLst>
              <a:ext uri="{FF2B5EF4-FFF2-40B4-BE49-F238E27FC236}">
                <a16:creationId xmlns:a16="http://schemas.microsoft.com/office/drawing/2014/main" id="{62C19925-CCDC-8150-1D93-524068B9D0E8}"/>
              </a:ext>
            </a:extLst>
          </p:cNvPr>
          <p:cNvSpPr>
            <a:spLocks noGrp="1"/>
          </p:cNvSpPr>
          <p:nvPr>
            <p:ph idx="1"/>
          </p:nvPr>
        </p:nvSpPr>
        <p:spPr>
          <a:xfrm>
            <a:off x="285511" y="1836360"/>
            <a:ext cx="8584127" cy="4301861"/>
          </a:xfrm>
        </p:spPr>
        <p:txBody>
          <a:bodyPr vert="horz" lIns="91440" tIns="45720" rIns="91440" bIns="45720" numCol="1" spcCol="0" rtlCol="0" anchor="t">
            <a:noAutofit/>
          </a:bodyPr>
          <a:lstStyle/>
          <a:p>
            <a:pPr marL="0" marR="0" indent="0">
              <a:lnSpc>
                <a:spcPct val="150000"/>
              </a:lnSpc>
              <a:spcBef>
                <a:spcPts val="0"/>
              </a:spcBef>
              <a:spcAft>
                <a:spcPts val="0"/>
              </a:spcAft>
              <a:buNone/>
            </a:pPr>
            <a:r>
              <a:rPr lang="en-US" sz="1800" dirty="0">
                <a:solidFill>
                  <a:srgbClr val="000000"/>
                </a:solidFill>
                <a:effectLst/>
                <a:latin typeface="Franklin Gothic Book"/>
                <a:ea typeface="Calibri" panose="020F0502020204030204" pitchFamily="34" charset="0"/>
              </a:rPr>
              <a:t>The National Alliance on Mental Illness (NAMI) is the nation’s largest grassroots mental health organization dedicated to building better lives for the millions of people affected by mental illness.</a:t>
            </a:r>
          </a:p>
          <a:p>
            <a:pPr marL="0" marR="0" indent="0">
              <a:lnSpc>
                <a:spcPct val="150000"/>
              </a:lnSpc>
              <a:spcBef>
                <a:spcPts val="0"/>
              </a:spcBef>
              <a:spcAft>
                <a:spcPts val="0"/>
              </a:spcAft>
              <a:buNone/>
            </a:pPr>
            <a:endParaRPr lang="en-US" sz="1800" dirty="0">
              <a:solidFill>
                <a:srgbClr val="000000"/>
              </a:solidFill>
              <a:effectLst/>
              <a:latin typeface="Franklin Gothic Book"/>
              <a:ea typeface="Calibri" panose="020F0502020204030204" pitchFamily="34" charset="0"/>
            </a:endParaRPr>
          </a:p>
          <a:p>
            <a:pPr marL="0" indent="0">
              <a:lnSpc>
                <a:spcPct val="150000"/>
              </a:lnSpc>
              <a:spcBef>
                <a:spcPts val="0"/>
              </a:spcBef>
              <a:buNone/>
            </a:pPr>
            <a:r>
              <a:rPr lang="en-US" sz="1800" dirty="0">
                <a:solidFill>
                  <a:srgbClr val="000000"/>
                </a:solidFill>
                <a:effectLst/>
                <a:latin typeface="Franklin Gothic Book"/>
                <a:ea typeface="Calibri" panose="020F0502020204030204" pitchFamily="34" charset="0"/>
              </a:rPr>
              <a:t>What started as two mothers gathered around a</a:t>
            </a:r>
            <a:r>
              <a:rPr lang="en-US" sz="1800" dirty="0">
                <a:solidFill>
                  <a:srgbClr val="000000"/>
                </a:solidFill>
                <a:latin typeface="Franklin Gothic Book"/>
                <a:ea typeface="Calibri" panose="020F0502020204030204" pitchFamily="34" charset="0"/>
              </a:rPr>
              <a:t> </a:t>
            </a:r>
          </a:p>
          <a:p>
            <a:pPr marL="0" indent="0">
              <a:lnSpc>
                <a:spcPct val="150000"/>
              </a:lnSpc>
              <a:spcBef>
                <a:spcPts val="0"/>
              </a:spcBef>
              <a:buNone/>
            </a:pPr>
            <a:r>
              <a:rPr lang="en-US" sz="1800" dirty="0">
                <a:solidFill>
                  <a:srgbClr val="000000"/>
                </a:solidFill>
                <a:effectLst/>
                <a:latin typeface="Franklin Gothic Book"/>
                <a:ea typeface="Calibri" panose="020F0502020204030204" pitchFamily="34" charset="0"/>
              </a:rPr>
              <a:t>kitchen table in 1979 has blossomed into the </a:t>
            </a:r>
            <a:endParaRPr lang="en-US" sz="1800" dirty="0">
              <a:solidFill>
                <a:srgbClr val="000000"/>
              </a:solidFill>
              <a:latin typeface="Franklin Gothic Book"/>
              <a:ea typeface="Calibri" panose="020F0502020204030204" pitchFamily="34" charset="0"/>
            </a:endParaRPr>
          </a:p>
          <a:p>
            <a:pPr marL="0" indent="0">
              <a:lnSpc>
                <a:spcPct val="150000"/>
              </a:lnSpc>
              <a:spcBef>
                <a:spcPts val="0"/>
              </a:spcBef>
              <a:buNone/>
            </a:pPr>
            <a:r>
              <a:rPr lang="en-US" sz="1800" dirty="0">
                <a:solidFill>
                  <a:srgbClr val="000000"/>
                </a:solidFill>
                <a:effectLst/>
                <a:latin typeface="Franklin Gothic Book"/>
                <a:ea typeface="Calibri" panose="020F0502020204030204" pitchFamily="34" charset="0"/>
              </a:rPr>
              <a:t>nation’s</a:t>
            </a:r>
            <a:r>
              <a:rPr lang="en-US" sz="1800" dirty="0">
                <a:solidFill>
                  <a:srgbClr val="000000"/>
                </a:solidFill>
                <a:latin typeface="Franklin Gothic Book"/>
                <a:ea typeface="Calibri" panose="020F0502020204030204" pitchFamily="34" charset="0"/>
              </a:rPr>
              <a:t> </a:t>
            </a:r>
            <a:r>
              <a:rPr lang="en-US" sz="1800" dirty="0">
                <a:solidFill>
                  <a:srgbClr val="000000"/>
                </a:solidFill>
                <a:effectLst/>
                <a:latin typeface="Franklin Gothic Book"/>
                <a:ea typeface="Calibri" panose="020F0502020204030204" pitchFamily="34" charset="0"/>
              </a:rPr>
              <a:t>leading voice on mental health. </a:t>
            </a:r>
            <a:r>
              <a:rPr lang="en-US" sz="1800" b="1" dirty="0">
                <a:solidFill>
                  <a:srgbClr val="000000"/>
                </a:solidFill>
                <a:effectLst/>
                <a:latin typeface="Franklin Gothic Book"/>
                <a:ea typeface="Calibri" panose="020F0502020204030204" pitchFamily="34" charset="0"/>
              </a:rPr>
              <a:t>Today, </a:t>
            </a:r>
            <a:endParaRPr lang="en-US" dirty="0">
              <a:solidFill>
                <a:srgbClr val="000000"/>
              </a:solidFill>
              <a:latin typeface="Calibri" panose="020F0502020204030204"/>
              <a:ea typeface="Calibri" panose="020F0502020204030204" pitchFamily="34" charset="0"/>
              <a:cs typeface="Calibri" panose="020F0502020204030204"/>
            </a:endParaRPr>
          </a:p>
          <a:p>
            <a:pPr marL="0" indent="0">
              <a:lnSpc>
                <a:spcPct val="150000"/>
              </a:lnSpc>
              <a:spcBef>
                <a:spcPts val="0"/>
              </a:spcBef>
              <a:buNone/>
            </a:pPr>
            <a:r>
              <a:rPr lang="en-US" sz="1800" b="1" dirty="0">
                <a:solidFill>
                  <a:srgbClr val="000000"/>
                </a:solidFill>
                <a:effectLst/>
                <a:latin typeface="Franklin Gothic Book"/>
                <a:ea typeface="Calibri" panose="020F0502020204030204" pitchFamily="34" charset="0"/>
              </a:rPr>
              <a:t>NAMI</a:t>
            </a:r>
            <a:r>
              <a:rPr lang="en-US" sz="1800" b="1" dirty="0">
                <a:solidFill>
                  <a:srgbClr val="000000"/>
                </a:solidFill>
                <a:latin typeface="Franklin Gothic Book"/>
                <a:ea typeface="Calibri" panose="020F0502020204030204" pitchFamily="34" charset="0"/>
              </a:rPr>
              <a:t> </a:t>
            </a:r>
            <a:r>
              <a:rPr lang="en-US" sz="1800" b="1" dirty="0">
                <a:solidFill>
                  <a:srgbClr val="000000"/>
                </a:solidFill>
                <a:effectLst/>
                <a:latin typeface="Franklin Gothic Book"/>
                <a:ea typeface="Calibri" panose="020F0502020204030204" pitchFamily="34" charset="0"/>
              </a:rPr>
              <a:t>is </a:t>
            </a:r>
            <a:r>
              <a:rPr lang="en-US" sz="1800" b="1">
                <a:solidFill>
                  <a:srgbClr val="000000"/>
                </a:solidFill>
                <a:latin typeface="Franklin Gothic Book"/>
                <a:ea typeface="Calibri" panose="020F0502020204030204" pitchFamily="34" charset="0"/>
              </a:rPr>
              <a:t>an alliance</a:t>
            </a:r>
            <a:r>
              <a:rPr lang="en-US" sz="1800" b="1" dirty="0">
                <a:solidFill>
                  <a:srgbClr val="000000"/>
                </a:solidFill>
                <a:effectLst/>
                <a:latin typeface="Franklin Gothic Book"/>
                <a:ea typeface="Calibri" panose="020F0502020204030204" pitchFamily="34" charset="0"/>
              </a:rPr>
              <a:t> of more than 600 local Affiliates</a:t>
            </a:r>
            <a:r>
              <a:rPr lang="en-US" sz="1800" b="1" dirty="0">
                <a:solidFill>
                  <a:srgbClr val="000000"/>
                </a:solidFill>
                <a:latin typeface="Franklin Gothic Book"/>
                <a:ea typeface="Calibri" panose="020F0502020204030204" pitchFamily="34" charset="0"/>
              </a:rPr>
              <a:t> </a:t>
            </a:r>
            <a:endParaRPr lang="en-US">
              <a:solidFill>
                <a:srgbClr val="000000"/>
              </a:solidFill>
              <a:effectLst/>
              <a:latin typeface="Calibri"/>
              <a:ea typeface="Calibri" panose="020F0502020204030204" pitchFamily="34" charset="0"/>
              <a:cs typeface="Calibri" panose="020F0502020204030204"/>
            </a:endParaRPr>
          </a:p>
          <a:p>
            <a:pPr marL="0" indent="0">
              <a:lnSpc>
                <a:spcPct val="150000"/>
              </a:lnSpc>
              <a:spcBef>
                <a:spcPts val="0"/>
              </a:spcBef>
              <a:buNone/>
            </a:pPr>
            <a:r>
              <a:rPr lang="en-US" sz="1800" b="1" dirty="0">
                <a:solidFill>
                  <a:srgbClr val="000000"/>
                </a:solidFill>
                <a:effectLst/>
                <a:latin typeface="Franklin Gothic Book"/>
                <a:ea typeface="Calibri" panose="020F0502020204030204" pitchFamily="34" charset="0"/>
              </a:rPr>
              <a:t>and 49 State Organizations </a:t>
            </a:r>
            <a:r>
              <a:rPr lang="en-US" sz="1800" dirty="0">
                <a:solidFill>
                  <a:srgbClr val="000000"/>
                </a:solidFill>
                <a:effectLst/>
                <a:latin typeface="Franklin Gothic Book"/>
                <a:ea typeface="Calibri" panose="020F0502020204030204" pitchFamily="34" charset="0"/>
              </a:rPr>
              <a:t>who work in your</a:t>
            </a:r>
            <a:r>
              <a:rPr lang="en-US" sz="1800" dirty="0">
                <a:solidFill>
                  <a:srgbClr val="000000"/>
                </a:solidFill>
                <a:latin typeface="Franklin Gothic Book"/>
                <a:ea typeface="Calibri" panose="020F0502020204030204" pitchFamily="34" charset="0"/>
              </a:rPr>
              <a:t> </a:t>
            </a:r>
            <a:endParaRPr lang="en-US" sz="1800" dirty="0">
              <a:solidFill>
                <a:srgbClr val="000000"/>
              </a:solidFill>
              <a:effectLst/>
              <a:latin typeface="Franklin Gothic Book"/>
              <a:ea typeface="Calibri" panose="020F0502020204030204" pitchFamily="34" charset="0"/>
            </a:endParaRPr>
          </a:p>
          <a:p>
            <a:pPr marL="0" indent="0">
              <a:lnSpc>
                <a:spcPct val="150000"/>
              </a:lnSpc>
              <a:spcBef>
                <a:spcPts val="0"/>
              </a:spcBef>
              <a:buNone/>
            </a:pPr>
            <a:r>
              <a:rPr lang="en-US" sz="1800" dirty="0">
                <a:solidFill>
                  <a:srgbClr val="000000"/>
                </a:solidFill>
                <a:effectLst/>
                <a:latin typeface="Franklin Gothic Book"/>
                <a:ea typeface="Calibri" panose="020F0502020204030204" pitchFamily="34" charset="0"/>
              </a:rPr>
              <a:t>community to raise awareness and provide support and</a:t>
            </a:r>
            <a:r>
              <a:rPr lang="en-US" sz="1800" dirty="0">
                <a:solidFill>
                  <a:srgbClr val="000000"/>
                </a:solidFill>
                <a:latin typeface="Franklin Gothic Book"/>
                <a:ea typeface="Calibri" panose="020F0502020204030204" pitchFamily="34" charset="0"/>
              </a:rPr>
              <a:t> </a:t>
            </a:r>
            <a:endParaRPr lang="en-US" sz="1800" dirty="0">
              <a:solidFill>
                <a:srgbClr val="000000"/>
              </a:solidFill>
              <a:effectLst/>
              <a:latin typeface="Franklin Gothic Book"/>
              <a:ea typeface="Calibri" panose="020F0502020204030204" pitchFamily="34" charset="0"/>
            </a:endParaRPr>
          </a:p>
          <a:p>
            <a:pPr marL="0" marR="0" indent="0">
              <a:lnSpc>
                <a:spcPct val="150000"/>
              </a:lnSpc>
              <a:spcBef>
                <a:spcPts val="0"/>
              </a:spcBef>
              <a:spcAft>
                <a:spcPts val="0"/>
              </a:spcAft>
              <a:buNone/>
            </a:pPr>
            <a:r>
              <a:rPr lang="en-US" sz="1800" dirty="0">
                <a:solidFill>
                  <a:srgbClr val="000000"/>
                </a:solidFill>
                <a:effectLst/>
                <a:latin typeface="Franklin Gothic Book"/>
                <a:ea typeface="Calibri" panose="020F0502020204030204" pitchFamily="34" charset="0"/>
              </a:rPr>
              <a:t>education that was not previously available to those in need.</a:t>
            </a:r>
            <a:endParaRPr lang="en-US" sz="1800" dirty="0">
              <a:solidFill>
                <a:srgbClr val="000000"/>
              </a:solidFill>
              <a:latin typeface="Franklin Gothic Book"/>
            </a:endParaRPr>
          </a:p>
        </p:txBody>
      </p:sp>
    </p:spTree>
    <p:extLst>
      <p:ext uri="{BB962C8B-B14F-4D97-AF65-F5344CB8AC3E}">
        <p14:creationId xmlns:p14="http://schemas.microsoft.com/office/powerpoint/2010/main" val="2411313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78AA4A-B896-7AF0-D77F-7E17DFB52941}"/>
              </a:ext>
            </a:extLst>
          </p:cNvPr>
          <p:cNvSpPr/>
          <p:nvPr/>
        </p:nvSpPr>
        <p:spPr>
          <a:xfrm>
            <a:off x="0" y="6176962"/>
            <a:ext cx="9144000" cy="681037"/>
          </a:xfrm>
          <a:prstGeom prst="rect">
            <a:avLst/>
          </a:prstGeom>
          <a:solidFill>
            <a:srgbClr val="2A3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73777"/>
              </a:solidFill>
            </a:endParaRPr>
          </a:p>
        </p:txBody>
      </p:sp>
      <p:pic>
        <p:nvPicPr>
          <p:cNvPr id="5" name="Picture 4" descr="A picture containing text, clipart&#10;&#10;Description automatically generated">
            <a:extLst>
              <a:ext uri="{FF2B5EF4-FFF2-40B4-BE49-F238E27FC236}">
                <a16:creationId xmlns:a16="http://schemas.microsoft.com/office/drawing/2014/main" id="{8DACA180-44D2-7C7E-FFE6-52DAB2F45252}"/>
              </a:ext>
            </a:extLst>
          </p:cNvPr>
          <p:cNvPicPr>
            <a:picLocks noChangeAspect="1"/>
          </p:cNvPicPr>
          <p:nvPr/>
        </p:nvPicPr>
        <p:blipFill>
          <a:blip r:embed="rId3"/>
          <a:stretch>
            <a:fillRect/>
          </a:stretch>
        </p:blipFill>
        <p:spPr>
          <a:xfrm>
            <a:off x="318978" y="6311348"/>
            <a:ext cx="979425" cy="377687"/>
          </a:xfrm>
          <a:prstGeom prst="rect">
            <a:avLst/>
          </a:prstGeom>
        </p:spPr>
      </p:pic>
      <p:pic>
        <p:nvPicPr>
          <p:cNvPr id="8" name="Picture 7">
            <a:extLst>
              <a:ext uri="{FF2B5EF4-FFF2-40B4-BE49-F238E27FC236}">
                <a16:creationId xmlns:a16="http://schemas.microsoft.com/office/drawing/2014/main" id="{D38CC238-024B-5FE3-3604-9AD21D08EB65}"/>
              </a:ext>
            </a:extLst>
          </p:cNvPr>
          <p:cNvPicPr>
            <a:picLocks noChangeAspect="1"/>
          </p:cNvPicPr>
          <p:nvPr/>
        </p:nvPicPr>
        <p:blipFill>
          <a:blip r:embed="rId4"/>
          <a:stretch>
            <a:fillRect/>
          </a:stretch>
        </p:blipFill>
        <p:spPr>
          <a:xfrm>
            <a:off x="482600" y="716374"/>
            <a:ext cx="8178799" cy="4150738"/>
          </a:xfrm>
          <a:prstGeom prst="rect">
            <a:avLst/>
          </a:prstGeom>
        </p:spPr>
      </p:pic>
      <p:sp>
        <p:nvSpPr>
          <p:cNvPr id="9" name="TextBox 8">
            <a:extLst>
              <a:ext uri="{FF2B5EF4-FFF2-40B4-BE49-F238E27FC236}">
                <a16:creationId xmlns:a16="http://schemas.microsoft.com/office/drawing/2014/main" id="{CE6E7FB3-8125-60FB-75CA-D8B1AA80EA02}"/>
              </a:ext>
            </a:extLst>
          </p:cNvPr>
          <p:cNvSpPr txBox="1"/>
          <p:nvPr/>
        </p:nvSpPr>
        <p:spPr>
          <a:xfrm>
            <a:off x="2153580" y="5156791"/>
            <a:ext cx="4836837" cy="461665"/>
          </a:xfrm>
          <a:prstGeom prst="rect">
            <a:avLst/>
          </a:prstGeom>
          <a:noFill/>
        </p:spPr>
        <p:txBody>
          <a:bodyPr wrap="none" rtlCol="0">
            <a:spAutoFit/>
          </a:bodyPr>
          <a:lstStyle/>
          <a:p>
            <a:r>
              <a:rPr lang="en-US" sz="2400" dirty="0">
                <a:latin typeface="Franklin Gothic Medium" panose="020B0603020102020204" pitchFamily="34" charset="0"/>
              </a:rPr>
              <a:t>For a Mental Health Crisis: Call 988</a:t>
            </a:r>
          </a:p>
        </p:txBody>
      </p:sp>
    </p:spTree>
    <p:extLst>
      <p:ext uri="{BB962C8B-B14F-4D97-AF65-F5344CB8AC3E}">
        <p14:creationId xmlns:p14="http://schemas.microsoft.com/office/powerpoint/2010/main" val="3662657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5B3A23-6ABF-BDEB-A2A3-69F56566A9B7}"/>
              </a:ext>
            </a:extLst>
          </p:cNvPr>
          <p:cNvSpPr/>
          <p:nvPr/>
        </p:nvSpPr>
        <p:spPr>
          <a:xfrm>
            <a:off x="0" y="11453"/>
            <a:ext cx="9144000" cy="669584"/>
          </a:xfrm>
          <a:prstGeom prst="rect">
            <a:avLst/>
          </a:prstGeom>
          <a:gradFill>
            <a:gsLst>
              <a:gs pos="100000">
                <a:srgbClr val="52AB65"/>
              </a:gs>
              <a:gs pos="0">
                <a:srgbClr val="2A3C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73777"/>
              </a:solidFill>
              <a:highlight>
                <a:srgbClr val="52AB65"/>
              </a:highlight>
            </a:endParaRPr>
          </a:p>
        </p:txBody>
      </p:sp>
      <p:sp>
        <p:nvSpPr>
          <p:cNvPr id="5" name="Title 1">
            <a:extLst>
              <a:ext uri="{FF2B5EF4-FFF2-40B4-BE49-F238E27FC236}">
                <a16:creationId xmlns:a16="http://schemas.microsoft.com/office/drawing/2014/main" id="{CC38EA6F-6423-360E-C451-0571080C0716}"/>
              </a:ext>
            </a:extLst>
          </p:cNvPr>
          <p:cNvSpPr txBox="1">
            <a:spLocks/>
          </p:cNvSpPr>
          <p:nvPr/>
        </p:nvSpPr>
        <p:spPr>
          <a:xfrm>
            <a:off x="0" y="3429000"/>
            <a:ext cx="9144000" cy="5788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52AB65"/>
                </a:solidFill>
                <a:latin typeface="Franklin Gothic Medium" panose="020B0603020102020204" pitchFamily="34" charset="0"/>
              </a:rPr>
              <a:t>Thank you!</a:t>
            </a:r>
          </a:p>
          <a:p>
            <a:pPr algn="ctr"/>
            <a:endParaRPr lang="en-US" sz="3600" dirty="0">
              <a:solidFill>
                <a:srgbClr val="52AB65"/>
              </a:solidFill>
              <a:latin typeface="Franklin Gothic Medium" panose="020B0603020102020204" pitchFamily="34" charset="0"/>
            </a:endParaRPr>
          </a:p>
          <a:p>
            <a:pPr algn="ctr"/>
            <a:r>
              <a:rPr lang="en-US" sz="3600" dirty="0">
                <a:solidFill>
                  <a:srgbClr val="52AB65"/>
                </a:solidFill>
                <a:latin typeface="Franklin Gothic Medium" panose="020B0603020102020204" pitchFamily="34" charset="0"/>
              </a:rPr>
              <a:t>Questions, Comments, Discussion</a:t>
            </a:r>
          </a:p>
          <a:p>
            <a:pPr algn="ctr"/>
            <a:endParaRPr lang="en-US" sz="3600" dirty="0">
              <a:solidFill>
                <a:srgbClr val="52AB65"/>
              </a:solidFill>
              <a:latin typeface="Franklin Gothic Medium" panose="020B0603020102020204" pitchFamily="34" charset="0"/>
            </a:endParaRPr>
          </a:p>
          <a:p>
            <a:pPr algn="ctr"/>
            <a:endParaRPr lang="en-US" sz="3600" dirty="0">
              <a:solidFill>
                <a:srgbClr val="52AB65"/>
              </a:solidFill>
              <a:latin typeface="Franklin Gothic Medium" panose="020B0603020102020204" pitchFamily="34" charset="0"/>
            </a:endParaRPr>
          </a:p>
          <a:p>
            <a:pPr algn="ctr"/>
            <a:r>
              <a:rPr lang="en-US" sz="2000" dirty="0">
                <a:solidFill>
                  <a:srgbClr val="52AB65"/>
                </a:solidFill>
                <a:latin typeface="Franklin Gothic Medium" panose="020B0603020102020204" pitchFamily="34" charset="0"/>
              </a:rPr>
              <a:t>Kate Kennedy-Lynch</a:t>
            </a:r>
          </a:p>
          <a:p>
            <a:pPr algn="ctr"/>
            <a:r>
              <a:rPr lang="en-US" sz="2000" i="1" dirty="0">
                <a:solidFill>
                  <a:srgbClr val="52AB65"/>
                </a:solidFill>
                <a:latin typeface="Franklin Gothic Medium" panose="020B0603020102020204" pitchFamily="34" charset="0"/>
              </a:rPr>
              <a:t>Director, External Relations, NAMI</a:t>
            </a:r>
          </a:p>
          <a:p>
            <a:pPr algn="ctr"/>
            <a:r>
              <a:rPr lang="en-US" sz="2000" dirty="0">
                <a:solidFill>
                  <a:srgbClr val="52AB65"/>
                </a:solidFill>
                <a:latin typeface="Franklin Gothic Medium" panose="020B0603020102020204" pitchFamily="34" charset="0"/>
              </a:rPr>
              <a:t>kkennedy-lynch@nami.org</a:t>
            </a:r>
          </a:p>
          <a:p>
            <a:pPr algn="ctr"/>
            <a:endParaRPr lang="en-US" sz="3600" dirty="0">
              <a:solidFill>
                <a:srgbClr val="52AB65"/>
              </a:solidFill>
              <a:latin typeface="Franklin Gothic Medium" panose="020B0603020102020204" pitchFamily="34" charset="0"/>
            </a:endParaRPr>
          </a:p>
          <a:p>
            <a:pPr algn="ctr"/>
            <a:endParaRPr lang="en-US" sz="3600" dirty="0">
              <a:solidFill>
                <a:srgbClr val="52AB65"/>
              </a:solidFill>
              <a:latin typeface="Franklin Gothic Medium" panose="020B0603020102020204" pitchFamily="34" charset="0"/>
            </a:endParaRPr>
          </a:p>
          <a:p>
            <a:pPr algn="ctr"/>
            <a:r>
              <a:rPr lang="en-US" sz="2800" dirty="0">
                <a:solidFill>
                  <a:srgbClr val="52AB65"/>
                </a:solidFill>
                <a:latin typeface="Franklin Gothic Medium" panose="020B0603020102020204" pitchFamily="34" charset="0"/>
              </a:rPr>
              <a:t>visit: nami.org</a:t>
            </a:r>
          </a:p>
        </p:txBody>
      </p:sp>
      <p:pic>
        <p:nvPicPr>
          <p:cNvPr id="6" name="Picture 5" descr="A picture containing text, clipart&#10;&#10;Description automatically generated">
            <a:extLst>
              <a:ext uri="{FF2B5EF4-FFF2-40B4-BE49-F238E27FC236}">
                <a16:creationId xmlns:a16="http://schemas.microsoft.com/office/drawing/2014/main" id="{933A2F7D-54D7-DD4E-10FB-E3EBEF420C01}"/>
              </a:ext>
            </a:extLst>
          </p:cNvPr>
          <p:cNvPicPr>
            <a:picLocks noChangeAspect="1"/>
          </p:cNvPicPr>
          <p:nvPr/>
        </p:nvPicPr>
        <p:blipFill>
          <a:blip r:embed="rId3"/>
          <a:stretch>
            <a:fillRect/>
          </a:stretch>
        </p:blipFill>
        <p:spPr>
          <a:xfrm>
            <a:off x="168552" y="118573"/>
            <a:ext cx="1167090" cy="450054"/>
          </a:xfrm>
          <a:prstGeom prst="rect">
            <a:avLst/>
          </a:prstGeom>
        </p:spPr>
      </p:pic>
      <p:sp>
        <p:nvSpPr>
          <p:cNvPr id="7" name="Rectangle 6">
            <a:extLst>
              <a:ext uri="{FF2B5EF4-FFF2-40B4-BE49-F238E27FC236}">
                <a16:creationId xmlns:a16="http://schemas.microsoft.com/office/drawing/2014/main" id="{6E7A47A2-1377-E8F7-3901-61096092A624}"/>
              </a:ext>
            </a:extLst>
          </p:cNvPr>
          <p:cNvSpPr/>
          <p:nvPr/>
        </p:nvSpPr>
        <p:spPr>
          <a:xfrm>
            <a:off x="0" y="6612938"/>
            <a:ext cx="9144000" cy="255095"/>
          </a:xfrm>
          <a:prstGeom prst="rect">
            <a:avLst/>
          </a:prstGeom>
          <a:gradFill>
            <a:gsLst>
              <a:gs pos="0">
                <a:srgbClr val="52AB65"/>
              </a:gs>
              <a:gs pos="100000">
                <a:srgbClr val="2A3C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73777"/>
              </a:solidFill>
              <a:highlight>
                <a:srgbClr val="52AB65"/>
              </a:highlight>
            </a:endParaRPr>
          </a:p>
        </p:txBody>
      </p:sp>
    </p:spTree>
    <p:extLst>
      <p:ext uri="{BB962C8B-B14F-4D97-AF65-F5344CB8AC3E}">
        <p14:creationId xmlns:p14="http://schemas.microsoft.com/office/powerpoint/2010/main" val="38944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4" descr="Black Asphalt Road Under Bridge">
            <a:extLst>
              <a:ext uri="{FF2B5EF4-FFF2-40B4-BE49-F238E27FC236}">
                <a16:creationId xmlns:a16="http://schemas.microsoft.com/office/drawing/2014/main" id="{FBE59247-A352-0F69-3BC1-ACBED9287F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60" r="17052" b="-1"/>
          <a:stretch/>
        </p:blipFill>
        <p:spPr bwMode="auto">
          <a:xfrm>
            <a:off x="1891767" y="10"/>
            <a:ext cx="7252231" cy="685799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A99741F-3D0F-EC96-4F81-898D7FC1BA97}"/>
              </a:ext>
            </a:extLst>
          </p:cNvPr>
          <p:cNvSpPr txBox="1"/>
          <p:nvPr/>
        </p:nvSpPr>
        <p:spPr>
          <a:xfrm>
            <a:off x="352529" y="566333"/>
            <a:ext cx="3191949" cy="5725334"/>
          </a:xfrm>
          <a:prstGeom prst="rect">
            <a:avLst/>
          </a:prstGeom>
          <a:scene3d>
            <a:camera prst="orthographicFront"/>
            <a:lightRig rig="threePt" dir="t"/>
          </a:scene3d>
        </p:spPr>
        <p:txBody>
          <a:bodyPr vert="horz" lIns="91440" tIns="45720" rIns="91440" bIns="45720" rtlCol="0">
            <a:noAutofit/>
          </a:bodyPr>
          <a:lstStyle/>
          <a:p>
            <a:pPr defTabSz="914400">
              <a:lnSpc>
                <a:spcPct val="90000"/>
              </a:lnSpc>
              <a:spcAft>
                <a:spcPts val="600"/>
              </a:spcAft>
              <a:defRPr/>
            </a:pPr>
            <a:r>
              <a:rPr lang="en-US" sz="2400" b="1" dirty="0">
                <a:solidFill>
                  <a:srgbClr val="002596"/>
                </a:solidFill>
              </a:rPr>
              <a:t>Global Pandemic</a:t>
            </a:r>
          </a:p>
          <a:p>
            <a:pPr defTabSz="914400">
              <a:lnSpc>
                <a:spcPct val="90000"/>
              </a:lnSpc>
              <a:spcAft>
                <a:spcPts val="600"/>
              </a:spcAft>
              <a:defRPr/>
            </a:pPr>
            <a:endParaRPr lang="en-US" sz="2400" b="1" dirty="0">
              <a:solidFill>
                <a:srgbClr val="002596"/>
              </a:solidFill>
            </a:endParaRPr>
          </a:p>
          <a:p>
            <a:pPr defTabSz="914400">
              <a:lnSpc>
                <a:spcPct val="90000"/>
              </a:lnSpc>
              <a:spcAft>
                <a:spcPts val="600"/>
              </a:spcAft>
              <a:defRPr/>
            </a:pPr>
            <a:r>
              <a:rPr lang="en-US" sz="2400" b="1" dirty="0">
                <a:solidFill>
                  <a:srgbClr val="002596"/>
                </a:solidFill>
              </a:rPr>
              <a:t>Racial Inequities &amp; Political Tensions</a:t>
            </a:r>
          </a:p>
          <a:p>
            <a:pPr defTabSz="914400">
              <a:lnSpc>
                <a:spcPct val="90000"/>
              </a:lnSpc>
              <a:spcAft>
                <a:spcPts val="600"/>
              </a:spcAft>
              <a:defRPr/>
            </a:pPr>
            <a:endParaRPr lang="en-US" sz="2400" b="1" dirty="0">
              <a:solidFill>
                <a:srgbClr val="002596"/>
              </a:solidFill>
            </a:endParaRPr>
          </a:p>
          <a:p>
            <a:pPr defTabSz="914400">
              <a:lnSpc>
                <a:spcPct val="90000"/>
              </a:lnSpc>
              <a:spcAft>
                <a:spcPts val="600"/>
              </a:spcAft>
              <a:defRPr/>
            </a:pPr>
            <a:r>
              <a:rPr lang="en-US" sz="2400" b="1" dirty="0">
                <a:solidFill>
                  <a:srgbClr val="002596"/>
                </a:solidFill>
              </a:rPr>
              <a:t>Economic Uncertainty</a:t>
            </a:r>
            <a:endParaRPr lang="en-US" sz="2400" dirty="0">
              <a:solidFill>
                <a:srgbClr val="002596"/>
              </a:solidFill>
            </a:endParaRPr>
          </a:p>
          <a:p>
            <a:pPr defTabSz="914400">
              <a:lnSpc>
                <a:spcPct val="90000"/>
              </a:lnSpc>
              <a:spcAft>
                <a:spcPts val="600"/>
              </a:spcAft>
              <a:defRPr/>
            </a:pPr>
            <a:endParaRPr lang="en-US" sz="2400" dirty="0">
              <a:solidFill>
                <a:srgbClr val="002596"/>
              </a:solidFill>
            </a:endParaRPr>
          </a:p>
          <a:p>
            <a:pPr defTabSz="914400">
              <a:lnSpc>
                <a:spcPct val="90000"/>
              </a:lnSpc>
              <a:spcAft>
                <a:spcPts val="600"/>
              </a:spcAft>
              <a:defRPr/>
            </a:pPr>
            <a:r>
              <a:rPr lang="en-US" sz="2400" b="1" dirty="0">
                <a:solidFill>
                  <a:srgbClr val="002596"/>
                </a:solidFill>
              </a:rPr>
              <a:t>Sustained Stress</a:t>
            </a:r>
          </a:p>
          <a:p>
            <a:pPr defTabSz="914400">
              <a:lnSpc>
                <a:spcPct val="90000"/>
              </a:lnSpc>
              <a:spcAft>
                <a:spcPts val="600"/>
              </a:spcAft>
              <a:defRPr/>
            </a:pPr>
            <a:endParaRPr lang="en-US" sz="2400" b="1" dirty="0">
              <a:solidFill>
                <a:srgbClr val="002596"/>
              </a:solidFill>
            </a:endParaRPr>
          </a:p>
          <a:p>
            <a:pPr defTabSz="914400">
              <a:lnSpc>
                <a:spcPct val="90000"/>
              </a:lnSpc>
              <a:spcAft>
                <a:spcPts val="600"/>
              </a:spcAft>
              <a:defRPr/>
            </a:pPr>
            <a:r>
              <a:rPr lang="en-US" sz="2400" b="1" dirty="0">
                <a:solidFill>
                  <a:srgbClr val="002596"/>
                </a:solidFill>
              </a:rPr>
              <a:t>Collective Grief &amp; Loss</a:t>
            </a:r>
          </a:p>
          <a:p>
            <a:pPr defTabSz="914400">
              <a:lnSpc>
                <a:spcPct val="90000"/>
              </a:lnSpc>
              <a:spcAft>
                <a:spcPts val="600"/>
              </a:spcAft>
              <a:defRPr/>
            </a:pPr>
            <a:endParaRPr lang="en-US" sz="2400" b="1" dirty="0">
              <a:solidFill>
                <a:srgbClr val="002596"/>
              </a:solidFill>
            </a:endParaRPr>
          </a:p>
          <a:p>
            <a:pPr defTabSz="914400">
              <a:lnSpc>
                <a:spcPct val="90000"/>
              </a:lnSpc>
              <a:spcAft>
                <a:spcPts val="600"/>
              </a:spcAft>
              <a:defRPr/>
            </a:pPr>
            <a:r>
              <a:rPr lang="en-US" sz="2400" b="1" dirty="0">
                <a:solidFill>
                  <a:srgbClr val="002596"/>
                </a:solidFill>
              </a:rPr>
              <a:t>Isolation &amp; Loneliness</a:t>
            </a:r>
          </a:p>
          <a:p>
            <a:pPr defTabSz="914400">
              <a:lnSpc>
                <a:spcPct val="90000"/>
              </a:lnSpc>
              <a:spcAft>
                <a:spcPts val="600"/>
              </a:spcAft>
              <a:defRPr/>
            </a:pPr>
            <a:endParaRPr lang="en-US" sz="2400" b="1" dirty="0">
              <a:solidFill>
                <a:srgbClr val="002596"/>
              </a:solidFill>
            </a:endParaRPr>
          </a:p>
          <a:p>
            <a:pPr defTabSz="914400">
              <a:lnSpc>
                <a:spcPct val="90000"/>
              </a:lnSpc>
              <a:spcAft>
                <a:spcPts val="600"/>
              </a:spcAft>
              <a:defRPr/>
            </a:pPr>
            <a:r>
              <a:rPr lang="en-US" sz="2400" b="1" dirty="0">
                <a:solidFill>
                  <a:srgbClr val="002596"/>
                </a:solidFill>
              </a:rPr>
              <a:t>Extreme Disruption</a:t>
            </a:r>
          </a:p>
          <a:p>
            <a:pPr indent="-228600" defTabSz="914400">
              <a:lnSpc>
                <a:spcPct val="90000"/>
              </a:lnSpc>
              <a:spcAft>
                <a:spcPts val="600"/>
              </a:spcAft>
              <a:buFont typeface="Arial" panose="020B0604020202020204" pitchFamily="34" charset="0"/>
              <a:buChar char="•"/>
              <a:defRPr/>
            </a:pPr>
            <a:endParaRPr lang="en-US" sz="2400" dirty="0"/>
          </a:p>
        </p:txBody>
      </p:sp>
      <p:pic>
        <p:nvPicPr>
          <p:cNvPr id="2" name="Picture 1" descr="A picture containing text, clipart&#10;&#10;Description automatically generated">
            <a:extLst>
              <a:ext uri="{FF2B5EF4-FFF2-40B4-BE49-F238E27FC236}">
                <a16:creationId xmlns:a16="http://schemas.microsoft.com/office/drawing/2014/main" id="{B3A88975-7A08-4F19-A0C6-FF3AFA58A872}"/>
              </a:ext>
            </a:extLst>
          </p:cNvPr>
          <p:cNvPicPr>
            <a:picLocks noChangeAspect="1"/>
          </p:cNvPicPr>
          <p:nvPr/>
        </p:nvPicPr>
        <p:blipFill>
          <a:blip r:embed="rId4"/>
          <a:stretch>
            <a:fillRect/>
          </a:stretch>
        </p:blipFill>
        <p:spPr>
          <a:xfrm>
            <a:off x="7701943" y="6116066"/>
            <a:ext cx="910741" cy="351201"/>
          </a:xfrm>
          <a:prstGeom prst="rect">
            <a:avLst/>
          </a:prstGeom>
        </p:spPr>
      </p:pic>
    </p:spTree>
    <p:extLst>
      <p:ext uri="{BB962C8B-B14F-4D97-AF65-F5344CB8AC3E}">
        <p14:creationId xmlns:p14="http://schemas.microsoft.com/office/powerpoint/2010/main" val="565893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5B3A23-6ABF-BDEB-A2A3-69F56566A9B7}"/>
              </a:ext>
            </a:extLst>
          </p:cNvPr>
          <p:cNvSpPr/>
          <p:nvPr/>
        </p:nvSpPr>
        <p:spPr>
          <a:xfrm>
            <a:off x="0" y="11453"/>
            <a:ext cx="9144000" cy="669584"/>
          </a:xfrm>
          <a:prstGeom prst="rect">
            <a:avLst/>
          </a:prstGeom>
          <a:gradFill>
            <a:gsLst>
              <a:gs pos="100000">
                <a:srgbClr val="52AB65"/>
              </a:gs>
              <a:gs pos="0">
                <a:srgbClr val="2A3C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73777"/>
              </a:solidFill>
              <a:highlight>
                <a:srgbClr val="52AB65"/>
              </a:highlight>
            </a:endParaRPr>
          </a:p>
        </p:txBody>
      </p:sp>
      <p:pic>
        <p:nvPicPr>
          <p:cNvPr id="6" name="Picture 5" descr="A picture containing text, clipart&#10;&#10;Description automatically generated">
            <a:extLst>
              <a:ext uri="{FF2B5EF4-FFF2-40B4-BE49-F238E27FC236}">
                <a16:creationId xmlns:a16="http://schemas.microsoft.com/office/drawing/2014/main" id="{933A2F7D-54D7-DD4E-10FB-E3EBEF420C01}"/>
              </a:ext>
            </a:extLst>
          </p:cNvPr>
          <p:cNvPicPr>
            <a:picLocks noChangeAspect="1"/>
          </p:cNvPicPr>
          <p:nvPr/>
        </p:nvPicPr>
        <p:blipFill>
          <a:blip r:embed="rId3"/>
          <a:stretch>
            <a:fillRect/>
          </a:stretch>
        </p:blipFill>
        <p:spPr>
          <a:xfrm>
            <a:off x="168552" y="118573"/>
            <a:ext cx="1167090" cy="450054"/>
          </a:xfrm>
          <a:prstGeom prst="rect">
            <a:avLst/>
          </a:prstGeom>
        </p:spPr>
      </p:pic>
      <p:sp>
        <p:nvSpPr>
          <p:cNvPr id="7" name="Rectangle 6">
            <a:extLst>
              <a:ext uri="{FF2B5EF4-FFF2-40B4-BE49-F238E27FC236}">
                <a16:creationId xmlns:a16="http://schemas.microsoft.com/office/drawing/2014/main" id="{6E7A47A2-1377-E8F7-3901-61096092A624}"/>
              </a:ext>
            </a:extLst>
          </p:cNvPr>
          <p:cNvSpPr/>
          <p:nvPr/>
        </p:nvSpPr>
        <p:spPr>
          <a:xfrm>
            <a:off x="0" y="6612938"/>
            <a:ext cx="9144000" cy="255095"/>
          </a:xfrm>
          <a:prstGeom prst="rect">
            <a:avLst/>
          </a:prstGeom>
          <a:gradFill>
            <a:gsLst>
              <a:gs pos="0">
                <a:srgbClr val="52AB65"/>
              </a:gs>
              <a:gs pos="100000">
                <a:srgbClr val="2A3C9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73777"/>
              </a:solidFill>
              <a:highlight>
                <a:srgbClr val="52AB65"/>
              </a:highlight>
            </a:endParaRPr>
          </a:p>
        </p:txBody>
      </p:sp>
      <p:sp>
        <p:nvSpPr>
          <p:cNvPr id="3" name="TextBox 2">
            <a:extLst>
              <a:ext uri="{FF2B5EF4-FFF2-40B4-BE49-F238E27FC236}">
                <a16:creationId xmlns:a16="http://schemas.microsoft.com/office/drawing/2014/main" id="{63DE716A-984F-8B05-56CC-A53B137328E0}"/>
              </a:ext>
            </a:extLst>
          </p:cNvPr>
          <p:cNvSpPr txBox="1"/>
          <p:nvPr/>
        </p:nvSpPr>
        <p:spPr>
          <a:xfrm>
            <a:off x="1611946" y="5227587"/>
            <a:ext cx="7657733" cy="461665"/>
          </a:xfrm>
          <a:prstGeom prst="rect">
            <a:avLst/>
          </a:prstGeom>
          <a:noFill/>
        </p:spPr>
        <p:txBody>
          <a:bodyPr wrap="square" lIns="91440" tIns="45720" rIns="91440" bIns="45720" anchor="t">
            <a:spAutoFit/>
          </a:bodyPr>
          <a:lstStyle/>
          <a:p>
            <a:r>
              <a:rPr lang="en-US" sz="2400" b="1" dirty="0">
                <a:solidFill>
                  <a:srgbClr val="113A73"/>
                </a:solidFill>
                <a:latin typeface="Franklin Gothic Medium"/>
              </a:rPr>
              <a:t>WHO Guidelines on Mental Health at Work</a:t>
            </a:r>
          </a:p>
        </p:txBody>
      </p:sp>
      <p:sp>
        <p:nvSpPr>
          <p:cNvPr id="9" name="TextBox 8">
            <a:extLst>
              <a:ext uri="{FF2B5EF4-FFF2-40B4-BE49-F238E27FC236}">
                <a16:creationId xmlns:a16="http://schemas.microsoft.com/office/drawing/2014/main" id="{C8440DDA-243B-FF9C-3062-A59754791F08}"/>
              </a:ext>
            </a:extLst>
          </p:cNvPr>
          <p:cNvSpPr txBox="1"/>
          <p:nvPr/>
        </p:nvSpPr>
        <p:spPr>
          <a:xfrm>
            <a:off x="478875" y="1454285"/>
            <a:ext cx="8186249" cy="1200329"/>
          </a:xfrm>
          <a:prstGeom prst="rect">
            <a:avLst/>
          </a:prstGeom>
          <a:noFill/>
        </p:spPr>
        <p:txBody>
          <a:bodyPr wrap="square" lIns="91440" tIns="45720" rIns="91440" bIns="45720" rtlCol="0" anchor="t">
            <a:spAutoFit/>
          </a:bodyPr>
          <a:lstStyle/>
          <a:p>
            <a:pPr algn="ctr"/>
            <a:r>
              <a:rPr lang="en-US" sz="2400" i="1" dirty="0">
                <a:solidFill>
                  <a:srgbClr val="298F9C"/>
                </a:solidFill>
                <a:latin typeface="Franklin Gothic Book"/>
              </a:rPr>
              <a:t>Mental health impacts a person’s cognition, behavior, emotional, social and relational well-being and functioning, physical health, and well-being as it relates to work.</a:t>
            </a:r>
          </a:p>
        </p:txBody>
      </p:sp>
      <p:sp>
        <p:nvSpPr>
          <p:cNvPr id="11" name="TextBox 10">
            <a:extLst>
              <a:ext uri="{FF2B5EF4-FFF2-40B4-BE49-F238E27FC236}">
                <a16:creationId xmlns:a16="http://schemas.microsoft.com/office/drawing/2014/main" id="{93EC6018-CEE3-1B9E-A717-70C3C58E59EB}"/>
              </a:ext>
            </a:extLst>
          </p:cNvPr>
          <p:cNvSpPr txBox="1"/>
          <p:nvPr/>
        </p:nvSpPr>
        <p:spPr>
          <a:xfrm>
            <a:off x="569871" y="3126197"/>
            <a:ext cx="8004258" cy="1569660"/>
          </a:xfrm>
          <a:prstGeom prst="rect">
            <a:avLst/>
          </a:prstGeom>
          <a:noFill/>
        </p:spPr>
        <p:txBody>
          <a:bodyPr wrap="square" lIns="91440" tIns="45720" rIns="91440" bIns="45720" rtlCol="0" anchor="t">
            <a:spAutoFit/>
          </a:bodyPr>
          <a:lstStyle/>
          <a:p>
            <a:pPr algn="ctr"/>
            <a:r>
              <a:rPr lang="en-US" sz="2400" i="1" dirty="0">
                <a:solidFill>
                  <a:srgbClr val="298F9C"/>
                </a:solidFill>
                <a:latin typeface="Franklin Gothic Book"/>
              </a:rPr>
              <a:t>It also impacts a person’s productivity and performance. Presenteeism, or lost productivity, accounts for the largest financial costs, with absenteeism and staff turnover affecting workers, employers, and a society’s economy. </a:t>
            </a:r>
          </a:p>
        </p:txBody>
      </p:sp>
    </p:spTree>
    <p:extLst>
      <p:ext uri="{BB962C8B-B14F-4D97-AF65-F5344CB8AC3E}">
        <p14:creationId xmlns:p14="http://schemas.microsoft.com/office/powerpoint/2010/main" val="2706755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7D0D-7402-A204-919A-39590CCAAB6F}"/>
              </a:ext>
            </a:extLst>
          </p:cNvPr>
          <p:cNvSpPr>
            <a:spLocks noGrp="1"/>
          </p:cNvSpPr>
          <p:nvPr>
            <p:ph type="title"/>
          </p:nvPr>
        </p:nvSpPr>
        <p:spPr>
          <a:xfrm>
            <a:off x="479565" y="390658"/>
            <a:ext cx="8184870" cy="1035651"/>
          </a:xfrm>
        </p:spPr>
        <p:txBody>
          <a:bodyPr>
            <a:normAutofit/>
          </a:bodyPr>
          <a:lstStyle/>
          <a:p>
            <a:pPr algn="ctr"/>
            <a:r>
              <a:rPr lang="en-US" sz="3500" dirty="0">
                <a:solidFill>
                  <a:srgbClr val="52AB65"/>
                </a:solidFill>
                <a:latin typeface="Franklin Gothic Medium" panose="020B0603020102020204" pitchFamily="34" charset="0"/>
              </a:rPr>
              <a:t>What might these two lines represent?</a:t>
            </a:r>
          </a:p>
        </p:txBody>
      </p:sp>
      <p:sp>
        <p:nvSpPr>
          <p:cNvPr id="4" name="Rectangle 3">
            <a:extLst>
              <a:ext uri="{FF2B5EF4-FFF2-40B4-BE49-F238E27FC236}">
                <a16:creationId xmlns:a16="http://schemas.microsoft.com/office/drawing/2014/main" id="{6F78AA4A-B896-7AF0-D77F-7E17DFB52941}"/>
              </a:ext>
            </a:extLst>
          </p:cNvPr>
          <p:cNvSpPr/>
          <p:nvPr/>
        </p:nvSpPr>
        <p:spPr>
          <a:xfrm>
            <a:off x="0" y="6176962"/>
            <a:ext cx="9144000" cy="681037"/>
          </a:xfrm>
          <a:prstGeom prst="rect">
            <a:avLst/>
          </a:prstGeom>
          <a:solidFill>
            <a:srgbClr val="2A3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73777"/>
              </a:solidFill>
            </a:endParaRPr>
          </a:p>
        </p:txBody>
      </p:sp>
      <p:pic>
        <p:nvPicPr>
          <p:cNvPr id="5" name="Picture 4" descr="A picture containing text, clipart&#10;&#10;Description automatically generated">
            <a:extLst>
              <a:ext uri="{FF2B5EF4-FFF2-40B4-BE49-F238E27FC236}">
                <a16:creationId xmlns:a16="http://schemas.microsoft.com/office/drawing/2014/main" id="{8DACA180-44D2-7C7E-FFE6-52DAB2F45252}"/>
              </a:ext>
            </a:extLst>
          </p:cNvPr>
          <p:cNvPicPr>
            <a:picLocks noChangeAspect="1"/>
          </p:cNvPicPr>
          <p:nvPr/>
        </p:nvPicPr>
        <p:blipFill>
          <a:blip r:embed="rId3"/>
          <a:stretch>
            <a:fillRect/>
          </a:stretch>
        </p:blipFill>
        <p:spPr>
          <a:xfrm>
            <a:off x="318978" y="6311348"/>
            <a:ext cx="979425" cy="377687"/>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24D4C844-B843-B8DF-1288-B7B6234E07FE}"/>
              </a:ext>
            </a:extLst>
          </p:cNvPr>
          <p:cNvPicPr>
            <a:picLocks noChangeAspect="1"/>
          </p:cNvPicPr>
          <p:nvPr/>
        </p:nvPicPr>
        <p:blipFill rotWithShape="1">
          <a:blip r:embed="rId4"/>
          <a:srcRect t="4682" b="20178"/>
          <a:stretch/>
        </p:blipFill>
        <p:spPr>
          <a:xfrm>
            <a:off x="694036" y="1230819"/>
            <a:ext cx="8032376" cy="4074027"/>
          </a:xfrm>
          <a:prstGeom prst="rect">
            <a:avLst/>
          </a:prstGeom>
        </p:spPr>
      </p:pic>
      <p:sp>
        <p:nvSpPr>
          <p:cNvPr id="7" name="TextBox 6">
            <a:extLst>
              <a:ext uri="{FF2B5EF4-FFF2-40B4-BE49-F238E27FC236}">
                <a16:creationId xmlns:a16="http://schemas.microsoft.com/office/drawing/2014/main" id="{D160BE58-4A8A-B5AA-CB92-EC23F9933905}"/>
              </a:ext>
            </a:extLst>
          </p:cNvPr>
          <p:cNvSpPr txBox="1"/>
          <p:nvPr/>
        </p:nvSpPr>
        <p:spPr>
          <a:xfrm>
            <a:off x="1811969" y="5627181"/>
            <a:ext cx="7000875" cy="246221"/>
          </a:xfrm>
          <a:prstGeom prst="rect">
            <a:avLst/>
          </a:prstGeom>
          <a:noFill/>
        </p:spPr>
        <p:txBody>
          <a:bodyPr wrap="square" rtlCol="0">
            <a:spAutoFit/>
          </a:bodyPr>
          <a:lstStyle/>
          <a:p>
            <a:pPr algn="r"/>
            <a:r>
              <a:rPr lang="en-US" sz="1000" dirty="0"/>
              <a:t>Illustrator: Tatiana </a:t>
            </a:r>
            <a:r>
              <a:rPr lang="en-US" sz="1000" dirty="0" err="1"/>
              <a:t>Elantseva</a:t>
            </a:r>
            <a:r>
              <a:rPr lang="en-US" sz="1000" dirty="0"/>
              <a:t> online @ vecteezy.com</a:t>
            </a:r>
          </a:p>
        </p:txBody>
      </p:sp>
    </p:spTree>
    <p:extLst>
      <p:ext uri="{BB962C8B-B14F-4D97-AF65-F5344CB8AC3E}">
        <p14:creationId xmlns:p14="http://schemas.microsoft.com/office/powerpoint/2010/main" val="511725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7D0D-7402-A204-919A-39590CCAAB6F}"/>
              </a:ext>
            </a:extLst>
          </p:cNvPr>
          <p:cNvSpPr>
            <a:spLocks noGrp="1"/>
          </p:cNvSpPr>
          <p:nvPr>
            <p:ph type="title"/>
          </p:nvPr>
        </p:nvSpPr>
        <p:spPr>
          <a:xfrm>
            <a:off x="479565" y="390658"/>
            <a:ext cx="8184870" cy="1035651"/>
          </a:xfrm>
        </p:spPr>
        <p:txBody>
          <a:bodyPr>
            <a:normAutofit/>
          </a:bodyPr>
          <a:lstStyle/>
          <a:p>
            <a:pPr algn="ctr"/>
            <a:r>
              <a:rPr lang="en-US" sz="3500" dirty="0">
                <a:solidFill>
                  <a:srgbClr val="52AB65"/>
                </a:solidFill>
                <a:latin typeface="Franklin Gothic Medium" panose="020B0603020102020204" pitchFamily="34" charset="0"/>
              </a:rPr>
              <a:t>Mental Health Exists Along a Continuum</a:t>
            </a:r>
          </a:p>
        </p:txBody>
      </p:sp>
      <p:sp>
        <p:nvSpPr>
          <p:cNvPr id="4" name="Rectangle 3">
            <a:extLst>
              <a:ext uri="{FF2B5EF4-FFF2-40B4-BE49-F238E27FC236}">
                <a16:creationId xmlns:a16="http://schemas.microsoft.com/office/drawing/2014/main" id="{6F78AA4A-B896-7AF0-D77F-7E17DFB52941}"/>
              </a:ext>
            </a:extLst>
          </p:cNvPr>
          <p:cNvSpPr/>
          <p:nvPr/>
        </p:nvSpPr>
        <p:spPr>
          <a:xfrm>
            <a:off x="0" y="6176962"/>
            <a:ext cx="9144000" cy="681037"/>
          </a:xfrm>
          <a:prstGeom prst="rect">
            <a:avLst/>
          </a:prstGeom>
          <a:solidFill>
            <a:srgbClr val="2A3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73777"/>
              </a:solidFill>
            </a:endParaRPr>
          </a:p>
        </p:txBody>
      </p:sp>
      <p:pic>
        <p:nvPicPr>
          <p:cNvPr id="5" name="Picture 4" descr="A picture containing text, clipart&#10;&#10;Description automatically generated">
            <a:extLst>
              <a:ext uri="{FF2B5EF4-FFF2-40B4-BE49-F238E27FC236}">
                <a16:creationId xmlns:a16="http://schemas.microsoft.com/office/drawing/2014/main" id="{8DACA180-44D2-7C7E-FFE6-52DAB2F45252}"/>
              </a:ext>
            </a:extLst>
          </p:cNvPr>
          <p:cNvPicPr>
            <a:picLocks noChangeAspect="1"/>
          </p:cNvPicPr>
          <p:nvPr/>
        </p:nvPicPr>
        <p:blipFill>
          <a:blip r:embed="rId3"/>
          <a:stretch>
            <a:fillRect/>
          </a:stretch>
        </p:blipFill>
        <p:spPr>
          <a:xfrm>
            <a:off x="318978" y="6311348"/>
            <a:ext cx="979425" cy="377687"/>
          </a:xfrm>
          <a:prstGeom prst="rect">
            <a:avLst/>
          </a:prstGeom>
        </p:spPr>
      </p:pic>
      <p:pic>
        <p:nvPicPr>
          <p:cNvPr id="3" name="Graphic 2" descr="Smart Phone outline">
            <a:extLst>
              <a:ext uri="{FF2B5EF4-FFF2-40B4-BE49-F238E27FC236}">
                <a16:creationId xmlns:a16="http://schemas.microsoft.com/office/drawing/2014/main" id="{84A39B2D-693D-9443-D878-D9A7479BAC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824477" y="1450573"/>
            <a:ext cx="5631754" cy="3799325"/>
          </a:xfrm>
          <a:prstGeom prst="rect">
            <a:avLst/>
          </a:prstGeom>
        </p:spPr>
      </p:pic>
      <p:pic>
        <p:nvPicPr>
          <p:cNvPr id="8" name="Graphic 7" descr="Smart Phone outline">
            <a:extLst>
              <a:ext uri="{FF2B5EF4-FFF2-40B4-BE49-F238E27FC236}">
                <a16:creationId xmlns:a16="http://schemas.microsoft.com/office/drawing/2014/main" id="{4CB7FFA3-4C1C-9485-2264-F097B81582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4992984" y="1450573"/>
            <a:ext cx="5207542" cy="3821078"/>
          </a:xfrm>
          <a:prstGeom prst="rect">
            <a:avLst/>
          </a:prstGeom>
        </p:spPr>
      </p:pic>
      <p:pic>
        <p:nvPicPr>
          <p:cNvPr id="9" name="Graphic 8" descr="Smart Phone outline">
            <a:extLst>
              <a:ext uri="{FF2B5EF4-FFF2-40B4-BE49-F238E27FC236}">
                <a16:creationId xmlns:a16="http://schemas.microsoft.com/office/drawing/2014/main" id="{FBE2F2BB-EE9B-038C-A8DD-6B01CDEB77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009271" y="1426309"/>
            <a:ext cx="5340796" cy="3871315"/>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C924D2AA-1293-1D56-24A9-519A2A81CE22}"/>
              </a:ext>
            </a:extLst>
          </p:cNvPr>
          <p:cNvPicPr>
            <a:picLocks noChangeAspect="1"/>
          </p:cNvPicPr>
          <p:nvPr/>
        </p:nvPicPr>
        <p:blipFill rotWithShape="1">
          <a:blip r:embed="rId6">
            <a:extLst>
              <a:ext uri="{28A0092B-C50C-407E-A947-70E740481C1C}">
                <a14:useLocalDpi xmlns:a14="http://schemas.microsoft.com/office/drawing/2010/main" val="0"/>
              </a:ext>
            </a:extLst>
          </a:blip>
          <a:srcRect l="37037" t="29481" r="24000" b="44214"/>
          <a:stretch/>
        </p:blipFill>
        <p:spPr>
          <a:xfrm>
            <a:off x="3540867" y="2215142"/>
            <a:ext cx="2158836" cy="2186258"/>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5BD8D8C2-F713-0464-0A22-2C10209ACC19}"/>
              </a:ext>
            </a:extLst>
          </p:cNvPr>
          <p:cNvPicPr>
            <a:picLocks noChangeAspect="1"/>
          </p:cNvPicPr>
          <p:nvPr/>
        </p:nvPicPr>
        <p:blipFill rotWithShape="1">
          <a:blip r:embed="rId6">
            <a:extLst>
              <a:ext uri="{28A0092B-C50C-407E-A947-70E740481C1C}">
                <a14:useLocalDpi xmlns:a14="http://schemas.microsoft.com/office/drawing/2010/main" val="0"/>
              </a:ext>
            </a:extLst>
          </a:blip>
          <a:srcRect t="55787" r="63454" b="18148"/>
          <a:stretch/>
        </p:blipFill>
        <p:spPr>
          <a:xfrm>
            <a:off x="6448361" y="2215142"/>
            <a:ext cx="2145771" cy="2295598"/>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CA7E78E7-F246-3C07-3425-E7DCFB352692}"/>
              </a:ext>
            </a:extLst>
          </p:cNvPr>
          <p:cNvPicPr>
            <a:picLocks noChangeAspect="1"/>
          </p:cNvPicPr>
          <p:nvPr/>
        </p:nvPicPr>
        <p:blipFill rotWithShape="1">
          <a:blip r:embed="rId6">
            <a:extLst>
              <a:ext uri="{28A0092B-C50C-407E-A947-70E740481C1C}">
                <a14:useLocalDpi xmlns:a14="http://schemas.microsoft.com/office/drawing/2010/main" val="0"/>
              </a:ext>
            </a:extLst>
          </a:blip>
          <a:srcRect t="29481" r="64210" b="44741"/>
          <a:stretch/>
        </p:blipFill>
        <p:spPr>
          <a:xfrm>
            <a:off x="642975" y="2215142"/>
            <a:ext cx="2036303" cy="2199959"/>
          </a:xfrm>
          <a:prstGeom prst="rect">
            <a:avLst/>
          </a:prstGeom>
        </p:spPr>
      </p:pic>
      <p:sp>
        <p:nvSpPr>
          <p:cNvPr id="16" name="TextBox 15">
            <a:extLst>
              <a:ext uri="{FF2B5EF4-FFF2-40B4-BE49-F238E27FC236}">
                <a16:creationId xmlns:a16="http://schemas.microsoft.com/office/drawing/2014/main" id="{E824FFEA-3FAA-8CE5-0A46-C130E391BCB1}"/>
              </a:ext>
            </a:extLst>
          </p:cNvPr>
          <p:cNvSpPr txBox="1"/>
          <p:nvPr/>
        </p:nvSpPr>
        <p:spPr>
          <a:xfrm>
            <a:off x="4992984" y="5707165"/>
            <a:ext cx="3975139" cy="246221"/>
          </a:xfrm>
          <a:prstGeom prst="rect">
            <a:avLst/>
          </a:prstGeom>
          <a:noFill/>
        </p:spPr>
        <p:txBody>
          <a:bodyPr wrap="square" rtlCol="0">
            <a:spAutoFit/>
          </a:bodyPr>
          <a:lstStyle/>
          <a:p>
            <a:pPr algn="r" defTabSz="342883">
              <a:defRPr/>
            </a:pPr>
            <a:r>
              <a:rPr lang="en-US" sz="1000" dirty="0">
                <a:latin typeface="Franklin Gothic Medium" panose="020B0603020102020204" pitchFamily="34" charset="0"/>
              </a:rPr>
              <a:t>NYT, April 19, 2021, Adam Grant on Languishing.</a:t>
            </a:r>
          </a:p>
        </p:txBody>
      </p:sp>
    </p:spTree>
    <p:extLst>
      <p:ext uri="{BB962C8B-B14F-4D97-AF65-F5344CB8AC3E}">
        <p14:creationId xmlns:p14="http://schemas.microsoft.com/office/powerpoint/2010/main" val="3063463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ord 3">
            <a:extLst>
              <a:ext uri="{FF2B5EF4-FFF2-40B4-BE49-F238E27FC236}">
                <a16:creationId xmlns:a16="http://schemas.microsoft.com/office/drawing/2014/main" id="{83F0A5EA-694E-CACD-3745-77F3AAA5A106}"/>
              </a:ext>
            </a:extLst>
          </p:cNvPr>
          <p:cNvSpPr/>
          <p:nvPr/>
        </p:nvSpPr>
        <p:spPr>
          <a:xfrm rot="6739207">
            <a:off x="7079973" y="5515060"/>
            <a:ext cx="1945347" cy="1945347"/>
          </a:xfrm>
          <a:prstGeom prst="chord">
            <a:avLst/>
          </a:prstGeom>
          <a:solidFill>
            <a:srgbClr val="2A3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3C7D0D-7402-A204-919A-39590CCAAB6F}"/>
              </a:ext>
            </a:extLst>
          </p:cNvPr>
          <p:cNvSpPr>
            <a:spLocks noGrp="1"/>
          </p:cNvSpPr>
          <p:nvPr>
            <p:ph type="title"/>
          </p:nvPr>
        </p:nvSpPr>
        <p:spPr>
          <a:xfrm>
            <a:off x="-8981" y="114933"/>
            <a:ext cx="9144000" cy="784433"/>
          </a:xfrm>
        </p:spPr>
        <p:txBody>
          <a:bodyPr>
            <a:normAutofit/>
          </a:bodyPr>
          <a:lstStyle/>
          <a:p>
            <a:pPr algn="ctr"/>
            <a:r>
              <a:rPr lang="en-US" sz="3500" dirty="0">
                <a:solidFill>
                  <a:srgbClr val="52AB65"/>
                </a:solidFill>
                <a:latin typeface="Franklin Gothic Medium" panose="020B0603020102020204" pitchFamily="34" charset="0"/>
              </a:rPr>
              <a:t>The Breakdown</a:t>
            </a:r>
          </a:p>
        </p:txBody>
      </p:sp>
      <p:cxnSp>
        <p:nvCxnSpPr>
          <p:cNvPr id="7" name="Straight Connector 6">
            <a:extLst>
              <a:ext uri="{FF2B5EF4-FFF2-40B4-BE49-F238E27FC236}">
                <a16:creationId xmlns:a16="http://schemas.microsoft.com/office/drawing/2014/main" id="{21E1DAA7-E989-2D96-BA49-2986BA9FABB3}"/>
              </a:ext>
            </a:extLst>
          </p:cNvPr>
          <p:cNvCxnSpPr>
            <a:cxnSpLocks/>
          </p:cNvCxnSpPr>
          <p:nvPr/>
        </p:nvCxnSpPr>
        <p:spPr>
          <a:xfrm flipH="1">
            <a:off x="0" y="902642"/>
            <a:ext cx="9144000" cy="0"/>
          </a:xfrm>
          <a:prstGeom prst="line">
            <a:avLst/>
          </a:prstGeom>
          <a:ln w="22225">
            <a:solidFill>
              <a:srgbClr val="52AB65"/>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clipart&#10;&#10;Description automatically generated">
            <a:extLst>
              <a:ext uri="{FF2B5EF4-FFF2-40B4-BE49-F238E27FC236}">
                <a16:creationId xmlns:a16="http://schemas.microsoft.com/office/drawing/2014/main" id="{8DACA180-44D2-7C7E-FFE6-52DAB2F45252}"/>
              </a:ext>
            </a:extLst>
          </p:cNvPr>
          <p:cNvPicPr>
            <a:picLocks noChangeAspect="1"/>
          </p:cNvPicPr>
          <p:nvPr/>
        </p:nvPicPr>
        <p:blipFill>
          <a:blip r:embed="rId3"/>
          <a:stretch>
            <a:fillRect/>
          </a:stretch>
        </p:blipFill>
        <p:spPr>
          <a:xfrm>
            <a:off x="7326469" y="6061753"/>
            <a:ext cx="1426335" cy="550025"/>
          </a:xfrm>
          <a:prstGeom prst="rect">
            <a:avLst/>
          </a:prstGeom>
        </p:spPr>
      </p:pic>
      <p:sp>
        <p:nvSpPr>
          <p:cNvPr id="8" name="TextBox 7">
            <a:extLst>
              <a:ext uri="{FF2B5EF4-FFF2-40B4-BE49-F238E27FC236}">
                <a16:creationId xmlns:a16="http://schemas.microsoft.com/office/drawing/2014/main" id="{BB8F0AE3-95B9-EE90-15ED-389655C3D388}"/>
              </a:ext>
            </a:extLst>
          </p:cNvPr>
          <p:cNvSpPr txBox="1"/>
          <p:nvPr/>
        </p:nvSpPr>
        <p:spPr>
          <a:xfrm>
            <a:off x="2272191" y="1096473"/>
            <a:ext cx="4577316" cy="3077253"/>
          </a:xfrm>
          <a:prstGeom prst="rect">
            <a:avLst/>
          </a:prstGeom>
          <a:noFill/>
        </p:spPr>
        <p:txBody>
          <a:bodyPr wrap="square" lIns="91440" tIns="45720" rIns="91440" bIns="45720" anchor="t">
            <a:spAutoFit/>
          </a:bodyPr>
          <a:lstStyle/>
          <a:p>
            <a:pPr marL="0" indent="0" algn="ctr">
              <a:lnSpc>
                <a:spcPct val="150000"/>
              </a:lnSpc>
              <a:buNone/>
            </a:pPr>
            <a:r>
              <a:rPr lang="en-US" sz="2200" b="1" dirty="0">
                <a:latin typeface="Franklin Gothic Medium"/>
                <a:ea typeface="Verdana"/>
                <a:cs typeface="Verdana" panose="020B0604030504040204" pitchFamily="34" charset="0"/>
              </a:rPr>
              <a:t>Anxiety: 19.1%</a:t>
            </a:r>
          </a:p>
          <a:p>
            <a:pPr marL="0" indent="0" algn="ctr">
              <a:lnSpc>
                <a:spcPct val="150000"/>
              </a:lnSpc>
              <a:buNone/>
            </a:pPr>
            <a:r>
              <a:rPr lang="en-US" sz="2200" b="1" dirty="0">
                <a:latin typeface="Franklin Gothic Medium"/>
                <a:ea typeface="Verdana"/>
                <a:cs typeface="Verdana" panose="020B0604030504040204" pitchFamily="34" charset="0"/>
              </a:rPr>
              <a:t>Depression: 8.4%</a:t>
            </a:r>
          </a:p>
          <a:p>
            <a:pPr marL="0" indent="0" algn="ctr">
              <a:lnSpc>
                <a:spcPct val="150000"/>
              </a:lnSpc>
              <a:buNone/>
            </a:pPr>
            <a:r>
              <a:rPr lang="en-US" sz="2200" b="1" dirty="0">
                <a:latin typeface="Franklin Gothic Medium"/>
                <a:ea typeface="Verdana"/>
                <a:cs typeface="Verdana" panose="020B0604030504040204" pitchFamily="34" charset="0"/>
              </a:rPr>
              <a:t>Bipolar Disorder: 2.8%</a:t>
            </a:r>
          </a:p>
          <a:p>
            <a:pPr marL="0" indent="0" algn="ctr">
              <a:lnSpc>
                <a:spcPct val="150000"/>
              </a:lnSpc>
              <a:buNone/>
            </a:pPr>
            <a:r>
              <a:rPr lang="en-US" sz="2200" b="1" dirty="0">
                <a:latin typeface="Franklin Gothic Medium"/>
                <a:ea typeface="Verdana"/>
                <a:cs typeface="Verdana" panose="020B0604030504040204" pitchFamily="34" charset="0"/>
              </a:rPr>
              <a:t>Schizophrenia: &lt;1.0%</a:t>
            </a:r>
          </a:p>
          <a:p>
            <a:pPr marL="0" indent="0" algn="ctr">
              <a:lnSpc>
                <a:spcPct val="150000"/>
              </a:lnSpc>
              <a:buNone/>
            </a:pPr>
            <a:r>
              <a:rPr lang="en-US" sz="2200" b="1" dirty="0">
                <a:latin typeface="Franklin Gothic Medium"/>
                <a:ea typeface="Verdana"/>
                <a:cs typeface="Verdana" panose="020B0604030504040204" pitchFamily="34" charset="0"/>
              </a:rPr>
              <a:t>PTSD: 3.6%</a:t>
            </a:r>
          </a:p>
          <a:p>
            <a:pPr marL="0" indent="0" algn="ctr">
              <a:lnSpc>
                <a:spcPct val="150000"/>
              </a:lnSpc>
              <a:buNone/>
            </a:pPr>
            <a:r>
              <a:rPr lang="en-US" sz="2200" b="1" dirty="0">
                <a:latin typeface="Franklin Gothic Medium"/>
                <a:ea typeface="Verdana"/>
                <a:cs typeface="Verdana" panose="020B0604030504040204" pitchFamily="34" charset="0"/>
              </a:rPr>
              <a:t>Substance Use Disorder: 11.8%</a:t>
            </a:r>
          </a:p>
        </p:txBody>
      </p:sp>
      <p:sp>
        <p:nvSpPr>
          <p:cNvPr id="3" name="TextBox 2">
            <a:extLst>
              <a:ext uri="{FF2B5EF4-FFF2-40B4-BE49-F238E27FC236}">
                <a16:creationId xmlns:a16="http://schemas.microsoft.com/office/drawing/2014/main" id="{37933E13-F809-4A10-66D2-5C70EA6BA9E2}"/>
              </a:ext>
            </a:extLst>
          </p:cNvPr>
          <p:cNvSpPr txBox="1"/>
          <p:nvPr/>
        </p:nvSpPr>
        <p:spPr>
          <a:xfrm>
            <a:off x="-1895707" y="4705815"/>
            <a:ext cx="1290196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rgbClr val="113A73"/>
                </a:solidFill>
                <a:latin typeface="Franklin Gothic Medium"/>
                <a:cs typeface="Segoe UI"/>
              </a:rPr>
              <a:t>1 in 5 adults live with a ​mental health condition​</a:t>
            </a:r>
            <a:endParaRPr lang="en-US" sz="2000">
              <a:cs typeface="Calibri"/>
            </a:endParaRPr>
          </a:p>
          <a:p>
            <a:pPr algn="ctr"/>
            <a:r>
              <a:rPr lang="en-US" sz="2000" dirty="0">
                <a:solidFill>
                  <a:srgbClr val="113A73"/>
                </a:solidFill>
                <a:latin typeface="Franklin Gothic Medium"/>
                <a:cs typeface="Segoe UI"/>
              </a:rPr>
              <a:t>​</a:t>
            </a:r>
          </a:p>
          <a:p>
            <a:pPr algn="ctr"/>
            <a:r>
              <a:rPr lang="en-US" sz="2000" dirty="0">
                <a:solidFill>
                  <a:srgbClr val="113A73"/>
                </a:solidFill>
                <a:latin typeface="Franklin Gothic Medium"/>
                <a:cs typeface="Segoe UI"/>
              </a:rPr>
              <a:t> 1 in 20 lives with a Serious Mental Illness (SMI)</a:t>
            </a:r>
          </a:p>
        </p:txBody>
      </p:sp>
    </p:spTree>
    <p:extLst>
      <p:ext uri="{BB962C8B-B14F-4D97-AF65-F5344CB8AC3E}">
        <p14:creationId xmlns:p14="http://schemas.microsoft.com/office/powerpoint/2010/main" val="2900095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01181A5-F555-4B10-9F93-DF635C804E47}"/>
              </a:ext>
            </a:extLst>
          </p:cNvPr>
          <p:cNvSpPr txBox="1"/>
          <p:nvPr/>
        </p:nvSpPr>
        <p:spPr>
          <a:xfrm>
            <a:off x="3533460" y="198657"/>
            <a:ext cx="4194427" cy="646331"/>
          </a:xfrm>
          <a:prstGeom prst="rect">
            <a:avLst/>
          </a:prstGeom>
          <a:noFill/>
        </p:spPr>
        <p:txBody>
          <a:bodyPr wrap="square" rtlCol="0">
            <a:spAutoFit/>
          </a:bodyPr>
          <a:lstStyle/>
          <a:p>
            <a:r>
              <a:rPr lang="en-US" sz="3600" b="1" dirty="0">
                <a:solidFill>
                  <a:schemeClr val="bg1"/>
                </a:solidFill>
              </a:rPr>
              <a:t>Fast Facts &amp; Stats </a:t>
            </a:r>
          </a:p>
        </p:txBody>
      </p:sp>
      <p:pic>
        <p:nvPicPr>
          <p:cNvPr id="5" name="Picture 5" descr="Table&#10;&#10;Description automatically generated">
            <a:extLst>
              <a:ext uri="{FF2B5EF4-FFF2-40B4-BE49-F238E27FC236}">
                <a16:creationId xmlns:a16="http://schemas.microsoft.com/office/drawing/2014/main" id="{4E2E6486-BEBA-1232-3E27-BFE3D36CF8B0}"/>
              </a:ext>
            </a:extLst>
          </p:cNvPr>
          <p:cNvPicPr>
            <a:picLocks noGrp="1" noChangeAspect="1"/>
          </p:cNvPicPr>
          <p:nvPr>
            <p:ph idx="1"/>
          </p:nvPr>
        </p:nvPicPr>
        <p:blipFill>
          <a:blip r:embed="rId3"/>
          <a:stretch>
            <a:fillRect/>
          </a:stretch>
        </p:blipFill>
        <p:spPr>
          <a:xfrm>
            <a:off x="457200" y="1655763"/>
            <a:ext cx="8229600" cy="4414837"/>
          </a:xfrm>
        </p:spPr>
      </p:pic>
      <p:pic>
        <p:nvPicPr>
          <p:cNvPr id="1026" name="Picture 2">
            <a:extLst>
              <a:ext uri="{FF2B5EF4-FFF2-40B4-BE49-F238E27FC236}">
                <a16:creationId xmlns:a16="http://schemas.microsoft.com/office/drawing/2014/main" id="{F0F29677-84BB-2D5E-F733-82AB67B459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8" y="1485899"/>
            <a:ext cx="9083343" cy="4754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E8D666-8F7D-3F81-CCB0-17011AE76CCF}"/>
              </a:ext>
            </a:extLst>
          </p:cNvPr>
          <p:cNvSpPr txBox="1"/>
          <p:nvPr/>
        </p:nvSpPr>
        <p:spPr>
          <a:xfrm>
            <a:off x="590550" y="500500"/>
            <a:ext cx="8324850" cy="769441"/>
          </a:xfrm>
          <a:prstGeom prst="rect">
            <a:avLst/>
          </a:prstGeom>
          <a:noFill/>
        </p:spPr>
        <p:txBody>
          <a:bodyPr wrap="square" rtlCol="0">
            <a:spAutoFit/>
          </a:bodyPr>
          <a:lstStyle/>
          <a:p>
            <a:pPr algn="ctr"/>
            <a:r>
              <a:rPr lang="en-US" sz="4400" dirty="0">
                <a:solidFill>
                  <a:srgbClr val="113A73"/>
                </a:solidFill>
              </a:rPr>
              <a:t>CDC Data </a:t>
            </a:r>
          </a:p>
        </p:txBody>
      </p:sp>
      <p:pic>
        <p:nvPicPr>
          <p:cNvPr id="2" name="Picture 1" descr="Logo&#10;&#10;Description automatically generated">
            <a:extLst>
              <a:ext uri="{FF2B5EF4-FFF2-40B4-BE49-F238E27FC236}">
                <a16:creationId xmlns:a16="http://schemas.microsoft.com/office/drawing/2014/main" id="{7A474DAD-343E-AC8E-CCF3-7177A2BE12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2650" y="6140411"/>
            <a:ext cx="905256" cy="346166"/>
          </a:xfrm>
          <a:prstGeom prst="rect">
            <a:avLst/>
          </a:prstGeom>
        </p:spPr>
      </p:pic>
    </p:spTree>
    <p:extLst>
      <p:ext uri="{BB962C8B-B14F-4D97-AF65-F5344CB8AC3E}">
        <p14:creationId xmlns:p14="http://schemas.microsoft.com/office/powerpoint/2010/main" val="4031031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78AA4A-B896-7AF0-D77F-7E17DFB52941}"/>
              </a:ext>
            </a:extLst>
          </p:cNvPr>
          <p:cNvSpPr/>
          <p:nvPr/>
        </p:nvSpPr>
        <p:spPr>
          <a:xfrm>
            <a:off x="0" y="6176962"/>
            <a:ext cx="9144000" cy="681037"/>
          </a:xfrm>
          <a:prstGeom prst="rect">
            <a:avLst/>
          </a:prstGeom>
          <a:solidFill>
            <a:srgbClr val="2A3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73777"/>
              </a:solidFill>
            </a:endParaRPr>
          </a:p>
        </p:txBody>
      </p:sp>
      <p:pic>
        <p:nvPicPr>
          <p:cNvPr id="5" name="Picture 4" descr="A picture containing text, clipart&#10;&#10;Description automatically generated">
            <a:extLst>
              <a:ext uri="{FF2B5EF4-FFF2-40B4-BE49-F238E27FC236}">
                <a16:creationId xmlns:a16="http://schemas.microsoft.com/office/drawing/2014/main" id="{8DACA180-44D2-7C7E-FFE6-52DAB2F45252}"/>
              </a:ext>
            </a:extLst>
          </p:cNvPr>
          <p:cNvPicPr>
            <a:picLocks noChangeAspect="1"/>
          </p:cNvPicPr>
          <p:nvPr/>
        </p:nvPicPr>
        <p:blipFill>
          <a:blip r:embed="rId3"/>
          <a:stretch>
            <a:fillRect/>
          </a:stretch>
        </p:blipFill>
        <p:spPr>
          <a:xfrm>
            <a:off x="318978" y="6311348"/>
            <a:ext cx="979425" cy="377687"/>
          </a:xfrm>
          <a:prstGeom prst="rect">
            <a:avLst/>
          </a:prstGeom>
        </p:spPr>
      </p:pic>
      <p:sp>
        <p:nvSpPr>
          <p:cNvPr id="8" name="TextBox 7">
            <a:extLst>
              <a:ext uri="{FF2B5EF4-FFF2-40B4-BE49-F238E27FC236}">
                <a16:creationId xmlns:a16="http://schemas.microsoft.com/office/drawing/2014/main" id="{28997978-CC70-0369-F446-D293B1D8F261}"/>
              </a:ext>
            </a:extLst>
          </p:cNvPr>
          <p:cNvSpPr txBox="1"/>
          <p:nvPr/>
        </p:nvSpPr>
        <p:spPr>
          <a:xfrm>
            <a:off x="4572000" y="5405825"/>
            <a:ext cx="4269117" cy="400110"/>
          </a:xfrm>
          <a:prstGeom prst="rect">
            <a:avLst/>
          </a:prstGeom>
          <a:noFill/>
        </p:spPr>
        <p:txBody>
          <a:bodyPr wrap="none" lIns="91440" tIns="45720" rIns="91440" bIns="45720" rtlCol="0" anchor="t">
            <a:spAutoFit/>
          </a:bodyPr>
          <a:lstStyle/>
          <a:p>
            <a:r>
              <a:rPr lang="en-US" sz="1000" dirty="0">
                <a:latin typeface="Franklin Gothic Medium"/>
                <a:cs typeface="Calibri"/>
              </a:rPr>
              <a:t>Source: Weekly pulse survey data collected by the CDC since March 2020. </a:t>
            </a:r>
          </a:p>
          <a:p>
            <a:r>
              <a:rPr lang="en-US" sz="1000" dirty="0">
                <a:latin typeface="Franklin Gothic Medium"/>
                <a:cs typeface="Calibri"/>
              </a:rPr>
              <a:t>Go to: </a:t>
            </a:r>
            <a:r>
              <a:rPr lang="en-US" sz="1000" dirty="0">
                <a:latin typeface="Franklin Gothic Medium"/>
                <a:cs typeface="Calibri"/>
                <a:hlinkClick r:id="rId4"/>
              </a:rPr>
              <a:t>https://www.cdc.gov/nchs/covid19/pulse/mental-health.htm</a:t>
            </a:r>
            <a:endParaRPr lang="en-US" sz="1000">
              <a:latin typeface="Franklin Gothic Medium"/>
            </a:endParaRPr>
          </a:p>
        </p:txBody>
      </p:sp>
      <p:sp>
        <p:nvSpPr>
          <p:cNvPr id="2" name="Rectangle 1">
            <a:extLst>
              <a:ext uri="{FF2B5EF4-FFF2-40B4-BE49-F238E27FC236}">
                <a16:creationId xmlns:a16="http://schemas.microsoft.com/office/drawing/2014/main" id="{FB4EBC8B-EBA0-9F0A-7049-6FD7DC3BD5F7}"/>
              </a:ext>
            </a:extLst>
          </p:cNvPr>
          <p:cNvSpPr/>
          <p:nvPr/>
        </p:nvSpPr>
        <p:spPr>
          <a:xfrm>
            <a:off x="457200" y="850606"/>
            <a:ext cx="8197702" cy="672293"/>
          </a:xfrm>
          <a:prstGeom prst="rect">
            <a:avLst/>
          </a:prstGeom>
          <a:solidFill>
            <a:srgbClr val="005E70"/>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a:t>Indicators of Anxiety or Depression Based on Reported Frequency of Symptoms</a:t>
            </a:r>
          </a:p>
        </p:txBody>
      </p:sp>
      <p:pic>
        <p:nvPicPr>
          <p:cNvPr id="3" name="Picture 2" descr="Table&#10;&#10;Description automatically generated">
            <a:extLst>
              <a:ext uri="{FF2B5EF4-FFF2-40B4-BE49-F238E27FC236}">
                <a16:creationId xmlns:a16="http://schemas.microsoft.com/office/drawing/2014/main" id="{366F856E-9BF0-5723-FAC3-77919B5468BE}"/>
              </a:ext>
            </a:extLst>
          </p:cNvPr>
          <p:cNvPicPr>
            <a:picLocks noChangeAspect="1"/>
          </p:cNvPicPr>
          <p:nvPr/>
        </p:nvPicPr>
        <p:blipFill>
          <a:blip r:embed="rId5"/>
          <a:stretch>
            <a:fillRect/>
          </a:stretch>
        </p:blipFill>
        <p:spPr>
          <a:xfrm>
            <a:off x="458986" y="1581133"/>
            <a:ext cx="8190308" cy="2918854"/>
          </a:xfrm>
          <a:prstGeom prst="rect">
            <a:avLst/>
          </a:prstGeom>
        </p:spPr>
      </p:pic>
      <p:sp>
        <p:nvSpPr>
          <p:cNvPr id="7" name="Oval 6">
            <a:extLst>
              <a:ext uri="{FF2B5EF4-FFF2-40B4-BE49-F238E27FC236}">
                <a16:creationId xmlns:a16="http://schemas.microsoft.com/office/drawing/2014/main" id="{BA53902F-CC0A-0E5C-54C3-2A00019DCE83}"/>
              </a:ext>
            </a:extLst>
          </p:cNvPr>
          <p:cNvSpPr/>
          <p:nvPr/>
        </p:nvSpPr>
        <p:spPr>
          <a:xfrm>
            <a:off x="2934999" y="2526729"/>
            <a:ext cx="506210" cy="249242"/>
          </a:xfrm>
          <a:prstGeom prst="ellipse">
            <a:avLst/>
          </a:prstGeom>
          <a:noFill/>
          <a:ln w="19050">
            <a:solidFill>
              <a:srgbClr val="FCAB19"/>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Oval 9">
            <a:extLst>
              <a:ext uri="{FF2B5EF4-FFF2-40B4-BE49-F238E27FC236}">
                <a16:creationId xmlns:a16="http://schemas.microsoft.com/office/drawing/2014/main" id="{783A3EC1-C565-AD9F-E671-9586E1B9AB2B}"/>
              </a:ext>
            </a:extLst>
          </p:cNvPr>
          <p:cNvSpPr/>
          <p:nvPr/>
        </p:nvSpPr>
        <p:spPr>
          <a:xfrm>
            <a:off x="2934999" y="2839163"/>
            <a:ext cx="479421" cy="240312"/>
          </a:xfrm>
          <a:prstGeom prst="ellipse">
            <a:avLst/>
          </a:prstGeom>
          <a:noFill/>
          <a:ln w="19050">
            <a:solidFill>
              <a:srgbClr val="FCAB19"/>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037571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3909</TotalTime>
  <Words>1527</Words>
  <Application>Microsoft Office PowerPoint</Application>
  <PresentationFormat>On-screen Show (4:3)</PresentationFormat>
  <Paragraphs>203</Paragraphs>
  <Slides>21</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Courier New</vt:lpstr>
      <vt:lpstr>Franklin Gothic Book</vt:lpstr>
      <vt:lpstr>Franklin Gothic Medium</vt:lpstr>
      <vt:lpstr>Office Theme</vt:lpstr>
      <vt:lpstr>Office Theme</vt:lpstr>
      <vt:lpstr>PowerPoint Presentation</vt:lpstr>
      <vt:lpstr>Who We Are</vt:lpstr>
      <vt:lpstr>PowerPoint Presentation</vt:lpstr>
      <vt:lpstr>PowerPoint Presentation</vt:lpstr>
      <vt:lpstr>What might these two lines represent?</vt:lpstr>
      <vt:lpstr>Mental Health Exists Along a Continuum</vt:lpstr>
      <vt:lpstr>The Breakdown</vt:lpstr>
      <vt:lpstr>PowerPoint Presentation</vt:lpstr>
      <vt:lpstr>PowerPoint Presentation</vt:lpstr>
      <vt:lpstr>PowerPoint Presentation</vt:lpstr>
      <vt:lpstr>PowerPoint Presentation</vt:lpstr>
      <vt:lpstr>PowerPoint Presentation</vt:lpstr>
      <vt:lpstr>How are organizations addressing mental health?  </vt:lpstr>
      <vt:lpstr>Six Factors for Tackling Burnout</vt:lpstr>
      <vt:lpstr>PowerPoint Presentation</vt:lpstr>
      <vt:lpstr>Language We Use</vt:lpstr>
      <vt:lpstr>PowerPoint Presentation</vt:lpstr>
      <vt:lpstr>Strategies for Strengthening Prevention </vt:lpstr>
      <vt:lpstr>PowerPoint Presentation</vt:lpstr>
      <vt:lpstr>PowerPoint Presentation</vt:lpstr>
      <vt:lpstr>PowerPoint Presentation</vt:lpstr>
    </vt:vector>
  </TitlesOfParts>
  <Company>CS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Mental Health &amp; Substance Abuse Issues on Your Business</dc:title>
  <dc:creator>Cindy Stone</dc:creator>
  <cp:lastModifiedBy>Kate Kennedy-Lynch</cp:lastModifiedBy>
  <cp:revision>388</cp:revision>
  <cp:lastPrinted>2016-12-08T21:03:47Z</cp:lastPrinted>
  <dcterms:created xsi:type="dcterms:W3CDTF">2015-04-23T22:14:58Z</dcterms:created>
  <dcterms:modified xsi:type="dcterms:W3CDTF">2023-05-10T21:16:08Z</dcterms:modified>
</cp:coreProperties>
</file>